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3" r:id="rId1"/>
    <p:sldMasterId id="2147483710" r:id="rId2"/>
    <p:sldMasterId id="2147483713" r:id="rId3"/>
    <p:sldMasterId id="2147483714" r:id="rId4"/>
  </p:sldMasterIdLst>
  <p:notesMasterIdLst>
    <p:notesMasterId r:id="rId38"/>
  </p:notesMasterIdLst>
  <p:sldIdLst>
    <p:sldId id="329" r:id="rId5"/>
    <p:sldId id="330" r:id="rId6"/>
    <p:sldId id="331" r:id="rId7"/>
    <p:sldId id="332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6" r:id="rId16"/>
    <p:sldId id="304" r:id="rId17"/>
    <p:sldId id="307" r:id="rId18"/>
    <p:sldId id="308" r:id="rId19"/>
    <p:sldId id="309" r:id="rId20"/>
    <p:sldId id="310" r:id="rId21"/>
    <p:sldId id="373" r:id="rId22"/>
    <p:sldId id="374" r:id="rId23"/>
    <p:sldId id="360" r:id="rId24"/>
    <p:sldId id="361" r:id="rId25"/>
    <p:sldId id="362" r:id="rId26"/>
    <p:sldId id="363" r:id="rId27"/>
    <p:sldId id="387" r:id="rId28"/>
    <p:sldId id="388" r:id="rId29"/>
    <p:sldId id="389" r:id="rId30"/>
    <p:sldId id="316" r:id="rId31"/>
    <p:sldId id="317" r:id="rId32"/>
    <p:sldId id="318" r:id="rId33"/>
    <p:sldId id="320" r:id="rId34"/>
    <p:sldId id="342" r:id="rId35"/>
    <p:sldId id="343" r:id="rId36"/>
    <p:sldId id="344" r:id="rId37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CDCDC"/>
    <a:srgbClr val="FF8B8B"/>
    <a:srgbClr val="0000FF"/>
    <a:srgbClr val="2B91AF"/>
    <a:srgbClr val="FF0000"/>
    <a:srgbClr val="FF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3" autoAdjust="0"/>
    <p:restoredTop sz="94670" autoAdjust="0"/>
  </p:normalViewPr>
  <p:slideViewPr>
    <p:cSldViewPr snapToObjects="1">
      <p:cViewPr varScale="1">
        <p:scale>
          <a:sx n="117" d="100"/>
          <a:sy n="117" d="100"/>
        </p:scale>
        <p:origin x="126" y="3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01073" y="804795"/>
            <a:ext cx="1761201" cy="1897923"/>
            <a:chOff x="301073" y="804795"/>
            <a:chExt cx="1761201" cy="189792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073" y="804795"/>
              <a:ext cx="1761201" cy="640437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70" y="1467382"/>
              <a:ext cx="693806" cy="32021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98" y="1809749"/>
              <a:ext cx="895351" cy="8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498608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14953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6214524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814419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851814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0189640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42F6858-B3CC-480A-A387-15848A990E1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833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77695014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311546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6141865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05003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20/03/2023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7770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20/03/2023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86" y="1"/>
            <a:ext cx="1860367" cy="342900"/>
          </a:xfrm>
          <a:prstGeom prst="rect">
            <a:avLst/>
          </a:prstGeom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50623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>
    <p:wipe/>
  </p:transition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hyperlink" Target="Chap10_Ex1.sln" TargetMode="External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Chap10_Ex2.sln" TargetMode="Externa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microsoft.com/office/2007/relationships/media" Target="../media/media7.m4a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9.png"/><Relationship Id="rId4" Type="http://schemas.openxmlformats.org/officeDocument/2006/relationships/audio" Target="../media/media7.m4a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AC4481-C8EE-4F09-AADB-E6E94630BF9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Héritage et interfaces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L’héritage apporte un nouveau type d’interface</a:t>
            </a:r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La fille peut alors conserver ou non les interfaces intactes</a:t>
            </a:r>
          </a:p>
          <a:p>
            <a:pPr lvl="1">
              <a:lnSpc>
                <a:spcPct val="90000"/>
              </a:lnSpc>
            </a:pPr>
            <a:r>
              <a:rPr lang="fr-FR" sz="2000" dirty="0"/>
              <a:t>Héritage public</a:t>
            </a:r>
          </a:p>
          <a:p>
            <a:pPr lvl="2">
              <a:lnSpc>
                <a:spcPct val="90000"/>
              </a:lnSpc>
            </a:pPr>
            <a:r>
              <a:rPr lang="fr-FR" sz="1800" dirty="0"/>
              <a:t>Interfaces conservées telles quelles</a:t>
            </a:r>
          </a:p>
          <a:p>
            <a:pPr lvl="1">
              <a:lnSpc>
                <a:spcPct val="90000"/>
              </a:lnSpc>
            </a:pPr>
            <a:r>
              <a:rPr lang="fr-FR" sz="2000" dirty="0"/>
              <a:t>Héritage protégé</a:t>
            </a:r>
          </a:p>
          <a:p>
            <a:pPr lvl="2">
              <a:lnSpc>
                <a:spcPct val="90000"/>
              </a:lnSpc>
            </a:pPr>
            <a:r>
              <a:rPr lang="fr-FR" sz="1800" dirty="0"/>
              <a:t>Interface vers le monde </a:t>
            </a:r>
            <a:r>
              <a:rPr lang="fr-FR" sz="1800" dirty="0">
                <a:sym typeface="Wingdings" pitchFamily="2" charset="2"/>
              </a:rPr>
              <a:t> masquée</a:t>
            </a:r>
          </a:p>
          <a:p>
            <a:pPr lvl="2">
              <a:lnSpc>
                <a:spcPct val="90000"/>
              </a:lnSpc>
            </a:pPr>
            <a:r>
              <a:rPr lang="fr-FR" sz="1800" dirty="0"/>
              <a:t>Interface vers les filles </a:t>
            </a:r>
            <a:r>
              <a:rPr lang="fr-FR" sz="1800" dirty="0">
                <a:sym typeface="Wingdings" pitchFamily="2" charset="2"/>
              </a:rPr>
              <a:t> inchangée</a:t>
            </a:r>
            <a:endParaRPr lang="fr-FR" sz="1800" dirty="0"/>
          </a:p>
          <a:p>
            <a:pPr lvl="1">
              <a:lnSpc>
                <a:spcPct val="90000"/>
              </a:lnSpc>
            </a:pPr>
            <a:r>
              <a:rPr lang="fr-FR" sz="2000" dirty="0"/>
              <a:t>Héritage privée</a:t>
            </a:r>
          </a:p>
          <a:p>
            <a:pPr lvl="2">
              <a:lnSpc>
                <a:spcPct val="90000"/>
              </a:lnSpc>
            </a:pPr>
            <a:r>
              <a:rPr lang="fr-FR" sz="1800" dirty="0"/>
              <a:t>Interfaces </a:t>
            </a:r>
            <a:r>
              <a:rPr lang="fr-FR" sz="1800" dirty="0">
                <a:sym typeface="Wingdings" pitchFamily="2" charset="2"/>
              </a:rPr>
              <a:t>masquées</a:t>
            </a:r>
            <a:endParaRPr lang="fr-FR" sz="180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Trois types d’héritage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4343400" y="1523999"/>
            <a:ext cx="1828800" cy="971550"/>
            <a:chOff x="1872" y="1392"/>
            <a:chExt cx="1584" cy="816"/>
          </a:xfrm>
        </p:grpSpPr>
        <p:sp>
          <p:nvSpPr>
            <p:cNvPr id="14349" name="Rectangle 5"/>
            <p:cNvSpPr>
              <a:spLocks noChangeArrowheads="1"/>
            </p:cNvSpPr>
            <p:nvPr/>
          </p:nvSpPr>
          <p:spPr bwMode="auto">
            <a:xfrm>
              <a:off x="1872" y="1392"/>
              <a:ext cx="1584" cy="8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/>
                <a:t>CUneClasse</a:t>
              </a:r>
            </a:p>
            <a:p>
              <a:pPr algn="ctr">
                <a:lnSpc>
                  <a:spcPct val="130000"/>
                </a:lnSpc>
              </a:pPr>
              <a:r>
                <a:rPr lang="fr-FR" sz="1200"/>
                <a:t>- membres privés</a:t>
              </a:r>
            </a:p>
            <a:p>
              <a:pPr algn="ctr">
                <a:lnSpc>
                  <a:spcPct val="130000"/>
                </a:lnSpc>
              </a:pPr>
              <a:r>
                <a:rPr lang="fr-FR" sz="1200"/>
                <a:t># membres protégés</a:t>
              </a:r>
            </a:p>
            <a:p>
              <a:pPr algn="ctr">
                <a:lnSpc>
                  <a:spcPct val="130000"/>
                </a:lnSpc>
              </a:pPr>
              <a:r>
                <a:rPr lang="fr-FR" sz="1200"/>
                <a:t>+ membres publics</a:t>
              </a:r>
            </a:p>
          </p:txBody>
        </p:sp>
        <p:sp>
          <p:nvSpPr>
            <p:cNvPr id="14350" name="Line 6"/>
            <p:cNvSpPr>
              <a:spLocks noChangeShapeType="1"/>
            </p:cNvSpPr>
            <p:nvPr/>
          </p:nvSpPr>
          <p:spPr bwMode="auto">
            <a:xfrm>
              <a:off x="1872" y="1584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172200" y="2180034"/>
            <a:ext cx="2438400" cy="315515"/>
            <a:chOff x="3456" y="1943"/>
            <a:chExt cx="2112" cy="265"/>
          </a:xfrm>
        </p:grpSpPr>
        <p:sp>
          <p:nvSpPr>
            <p:cNvPr id="14347" name="AutoShape 9"/>
            <p:cNvSpPr>
              <a:spLocks/>
            </p:cNvSpPr>
            <p:nvPr/>
          </p:nvSpPr>
          <p:spPr bwMode="auto">
            <a:xfrm>
              <a:off x="3456" y="2016"/>
              <a:ext cx="96" cy="192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14348" name="AutoShape 8"/>
            <p:cNvSpPr>
              <a:spLocks noChangeArrowheads="1"/>
            </p:cNvSpPr>
            <p:nvPr/>
          </p:nvSpPr>
          <p:spPr bwMode="auto">
            <a:xfrm>
              <a:off x="3744" y="1943"/>
              <a:ext cx="1824" cy="265"/>
            </a:xfrm>
            <a:prstGeom prst="wedgeRoundRectCallout">
              <a:avLst>
                <a:gd name="adj1" fmla="val -60306"/>
                <a:gd name="adj2" fmla="val 14528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fr-FR" sz="1200"/>
                <a:t>Interface vers le monde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736273" y="1937147"/>
            <a:ext cx="1607127" cy="558403"/>
            <a:chOff x="480" y="1739"/>
            <a:chExt cx="1392" cy="469"/>
          </a:xfrm>
        </p:grpSpPr>
        <p:sp>
          <p:nvSpPr>
            <p:cNvPr id="14345" name="AutoShape 11"/>
            <p:cNvSpPr>
              <a:spLocks/>
            </p:cNvSpPr>
            <p:nvPr/>
          </p:nvSpPr>
          <p:spPr bwMode="auto">
            <a:xfrm flipH="1">
              <a:off x="1776" y="1800"/>
              <a:ext cx="96" cy="408"/>
            </a:xfrm>
            <a:prstGeom prst="rightBrace">
              <a:avLst>
                <a:gd name="adj1" fmla="val 35417"/>
                <a:gd name="adj2" fmla="val 50000"/>
              </a:avLst>
            </a:prstGeom>
            <a:noFill/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14346" name="AutoShape 8"/>
            <p:cNvSpPr>
              <a:spLocks noChangeArrowheads="1"/>
            </p:cNvSpPr>
            <p:nvPr/>
          </p:nvSpPr>
          <p:spPr bwMode="auto">
            <a:xfrm>
              <a:off x="480" y="1739"/>
              <a:ext cx="1152" cy="408"/>
            </a:xfrm>
            <a:prstGeom prst="wedgeRoundRectCallout">
              <a:avLst>
                <a:gd name="adj1" fmla="val 62500"/>
                <a:gd name="adj2" fmla="val 13727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fr-FR" sz="1200" dirty="0"/>
                <a:t>Interface vers les classes filles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50781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Constructeurs et héritage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Règle immuable du C++</a:t>
            </a:r>
          </a:p>
          <a:p>
            <a:pPr lvl="1"/>
            <a:r>
              <a:rPr lang="fr-FR" sz="2400" dirty="0"/>
              <a:t>Chaque classe est obligatoirement munie d’au moins un constructeur</a:t>
            </a:r>
          </a:p>
          <a:p>
            <a:pPr lvl="1"/>
            <a:endParaRPr lang="fr-FR" sz="2400" dirty="0"/>
          </a:p>
          <a:p>
            <a:pPr lvl="1"/>
            <a:r>
              <a:rPr lang="fr-FR" sz="2400" dirty="0"/>
              <a:t>Classe de base (classe mère)</a:t>
            </a:r>
          </a:p>
          <a:p>
            <a:pPr lvl="2"/>
            <a:r>
              <a:rPr lang="fr-FR" sz="2200" dirty="0"/>
              <a:t>A </a:t>
            </a:r>
            <a:r>
              <a:rPr lang="fr-FR" sz="2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</a:t>
            </a:r>
            <a:r>
              <a:rPr lang="fr-FR" sz="2200" dirty="0"/>
              <a:t> constructeur</a:t>
            </a:r>
          </a:p>
          <a:p>
            <a:pPr lvl="2"/>
            <a:endParaRPr lang="fr-FR" sz="2200" dirty="0"/>
          </a:p>
          <a:p>
            <a:pPr lvl="1"/>
            <a:r>
              <a:rPr lang="fr-FR" sz="2400" dirty="0"/>
              <a:t>Classe dérivée (classe fille)</a:t>
            </a:r>
          </a:p>
          <a:p>
            <a:pPr lvl="2"/>
            <a:r>
              <a:rPr lang="fr-FR" sz="2200" dirty="0"/>
              <a:t>A </a:t>
            </a:r>
            <a:r>
              <a:rPr lang="fr-FR" sz="2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</a:t>
            </a:r>
            <a:r>
              <a:rPr lang="fr-FR" sz="2200" dirty="0"/>
              <a:t> constructeur</a:t>
            </a:r>
          </a:p>
          <a:p>
            <a:endParaRPr lang="fr-FR" sz="2800" dirty="0"/>
          </a:p>
          <a:p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sp>
        <p:nvSpPr>
          <p:cNvPr id="15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Trois types d’héritage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Construction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1E09EE5-2C5A-D14C-6554-12FBFD66AE00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AD5819E1-81A2-5653-9EDD-DE750540D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405BE990-DB32-8C1B-38CD-9CBFC9854D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radiation">
            <a:hlinkClick r:id="" action="ppaction://media"/>
            <a:extLst>
              <a:ext uri="{FF2B5EF4-FFF2-40B4-BE49-F238E27FC236}">
                <a16:creationId xmlns:a16="http://schemas.microsoft.com/office/drawing/2014/main" id="{8D2858CA-AB34-B0D3-F10A-1EE16D4FA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313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 – construction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/>
              <a:t>Ordre de construction</a:t>
            </a:r>
          </a:p>
          <a:p>
            <a:pPr lvl="1">
              <a:lnSpc>
                <a:spcPct val="90000"/>
              </a:lnSpc>
            </a:pPr>
            <a:r>
              <a:rPr lang="fr-FR" dirty="0"/>
              <a:t>La classe fille vient spécialiser la classe mère</a:t>
            </a:r>
          </a:p>
          <a:p>
            <a:pPr lvl="1">
              <a:lnSpc>
                <a:spcPct val="90000"/>
              </a:lnSpc>
            </a:pPr>
            <a:r>
              <a:rPr lang="fr-FR" dirty="0"/>
              <a:t>Donc la classe mère est construite avant la classe fille</a:t>
            </a:r>
            <a:endParaRPr lang="fr-FR" sz="1800" dirty="0"/>
          </a:p>
          <a:p>
            <a:pPr marL="0" indent="0">
              <a:lnSpc>
                <a:spcPct val="90000"/>
              </a:lnSpc>
              <a:buNone/>
            </a:pPr>
            <a:endParaRPr lang="fr-FR" sz="24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12</a:t>
            </a:fld>
            <a:endParaRPr lang="fr-FR" dirty="0"/>
          </a:p>
        </p:txBody>
      </p:sp>
      <p:sp>
        <p:nvSpPr>
          <p:cNvPr id="14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6841" name="Rectangle 41"/>
          <p:cNvSpPr>
            <a:spLocks noChangeArrowheads="1"/>
          </p:cNvSpPr>
          <p:nvPr/>
        </p:nvSpPr>
        <p:spPr bwMode="auto">
          <a:xfrm>
            <a:off x="4800600" y="2495550"/>
            <a:ext cx="1828800" cy="1828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/>
              <a:t>Classe fille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5257800" y="2952750"/>
            <a:ext cx="914400" cy="914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fr-FR" sz="1400" dirty="0"/>
              <a:t>Classe mère</a:t>
            </a:r>
          </a:p>
        </p:txBody>
      </p:sp>
      <p:sp>
        <p:nvSpPr>
          <p:cNvPr id="10" name="Rectangle à coins arrondis 9">
            <a:hlinkClick r:id="rId5" action="ppaction://hlinkfile"/>
          </p:cNvPr>
          <p:cNvSpPr/>
          <p:nvPr/>
        </p:nvSpPr>
        <p:spPr>
          <a:xfrm>
            <a:off x="4648200" y="441960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un exemple</a:t>
            </a:r>
          </a:p>
        </p:txBody>
      </p:sp>
      <p:sp>
        <p:nvSpPr>
          <p:cNvPr id="11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" name="DarxieLa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0728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955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45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6841" grpId="0" animBg="1"/>
      <p:bldP spid="76808" grpId="0" animBg="1"/>
      <p:bldP spid="10" grpId="1" animBg="1"/>
      <p:bldP spid="11" grpId="0" animBg="1"/>
      <p:bldP spid="11" grpId="1" animBg="1"/>
      <p:bldP spid="11" grpId="2" animBg="1"/>
      <p:bldP spid="1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 – construction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284800" y="1085851"/>
            <a:ext cx="6706800" cy="723899"/>
          </a:xfrm>
        </p:spPr>
        <p:txBody>
          <a:bodyPr>
            <a:normAutofit fontScale="77500" lnSpcReduction="20000"/>
          </a:bodyPr>
          <a:lstStyle/>
          <a:p>
            <a:pPr marL="180975" indent="-180975"/>
            <a:r>
              <a:rPr lang="fr-FR" sz="2000" dirty="0"/>
              <a:t>Constructeur par défaut de la classe mère automatiquement appelé</a:t>
            </a:r>
          </a:p>
          <a:p>
            <a:pPr marL="630238" lvl="1" indent="-173038"/>
            <a:r>
              <a:rPr lang="fr-FR" sz="1800" dirty="0"/>
              <a:t>Pour utiliser un constructeur différent :</a:t>
            </a:r>
          </a:p>
          <a:p>
            <a:pPr marL="1079500" lvl="2" indent="-165100"/>
            <a:r>
              <a:rPr lang="fr-FR" sz="1600" dirty="0"/>
              <a:t>Utiliser la liste d’initialisation du constructeur de la classe fille</a:t>
            </a:r>
          </a:p>
          <a:p>
            <a:endParaRPr lang="fr-FR" sz="2000" dirty="0"/>
          </a:p>
          <a:p>
            <a:endParaRPr lang="fr-FR" sz="2400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13</a:t>
            </a:fld>
            <a:endParaRPr lang="fr-FR" dirty="0"/>
          </a:p>
        </p:txBody>
      </p:sp>
      <p:sp>
        <p:nvSpPr>
          <p:cNvPr id="14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49197" name="AutoShape 45"/>
          <p:cNvSpPr>
            <a:spLocks noChangeArrowheads="1"/>
          </p:cNvSpPr>
          <p:nvPr/>
        </p:nvSpPr>
        <p:spPr bwMode="auto">
          <a:xfrm>
            <a:off x="2286000" y="1809750"/>
            <a:ext cx="5986607" cy="3074551"/>
          </a:xfrm>
          <a:prstGeom prst="roundRect">
            <a:avLst>
              <a:gd name="adj" fmla="val 4801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CSpectacle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m_strDateRepresentation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CSpectacle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strDateRepresentation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 </a:t>
            </a: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m_strDateRepresentation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strDateRepresentation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fr-FR" sz="1000" b="1" dirty="0">
              <a:solidFill>
                <a:srgbClr val="DCDCDC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C1B14B-8179-461E-885F-E90A0CD18066}"/>
              </a:ext>
            </a:extLst>
          </p:cNvPr>
          <p:cNvSpPr txBox="1"/>
          <p:nvPr/>
        </p:nvSpPr>
        <p:spPr bwMode="auto">
          <a:xfrm>
            <a:off x="2330175" y="3377208"/>
            <a:ext cx="5986607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B8D7A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CConcert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B8D7A3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CSpectacle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m_strGroupe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CConcert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strDateRepresentation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strGroupe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C4A64C-F751-406F-9EC2-F2E01DA58FF0}"/>
              </a:ext>
            </a:extLst>
          </p:cNvPr>
          <p:cNvSpPr txBox="1"/>
          <p:nvPr/>
        </p:nvSpPr>
        <p:spPr bwMode="auto">
          <a:xfrm>
            <a:off x="2330175" y="4140750"/>
            <a:ext cx="4572000" cy="400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: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CSpectacle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strDateRepresentation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,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m_strGroupe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kumimoji="0" lang="fr-FR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strGroupe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5406DE-C104-4E1B-B6B8-B50B17BB0ABC}"/>
              </a:ext>
            </a:extLst>
          </p:cNvPr>
          <p:cNvSpPr txBox="1"/>
          <p:nvPr/>
        </p:nvSpPr>
        <p:spPr bwMode="auto">
          <a:xfrm>
            <a:off x="2330175" y="4139506"/>
            <a:ext cx="641625" cy="400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{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1C2E4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1C2E4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C9EAF81-92CD-4DF8-91BD-AF73D3DF092F}"/>
              </a:ext>
            </a:extLst>
          </p:cNvPr>
          <p:cNvGrpSpPr/>
          <p:nvPr/>
        </p:nvGrpSpPr>
        <p:grpSpPr>
          <a:xfrm>
            <a:off x="4109770" y="4199096"/>
            <a:ext cx="2819400" cy="715824"/>
            <a:chOff x="3962400" y="3626762"/>
            <a:chExt cx="2819400" cy="715824"/>
          </a:xfrm>
        </p:grpSpPr>
        <p:sp>
          <p:nvSpPr>
            <p:cNvPr id="17" name="Bulle narrative : rectangle à coins arrondis 16">
              <a:extLst>
                <a:ext uri="{FF2B5EF4-FFF2-40B4-BE49-F238E27FC236}">
                  <a16:creationId xmlns:a16="http://schemas.microsoft.com/office/drawing/2014/main" id="{3FAF67EB-1297-4545-8EF1-E2490EC493CA}"/>
                </a:ext>
              </a:extLst>
            </p:cNvPr>
            <p:cNvSpPr/>
            <p:nvPr/>
          </p:nvSpPr>
          <p:spPr>
            <a:xfrm>
              <a:off x="3962400" y="3626762"/>
              <a:ext cx="2819400" cy="715824"/>
            </a:xfrm>
            <a:prstGeom prst="wedgeRoundRectCallout">
              <a:avLst>
                <a:gd name="adj1" fmla="val -103635"/>
                <a:gd name="adj2" fmla="val -56638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540000"/>
            <a:lstStyle/>
            <a:p>
              <a:r>
                <a:rPr lang="fr-FR" sz="1200" dirty="0">
                  <a:solidFill>
                    <a:schemeClr val="dk1"/>
                  </a:solidFill>
                </a:rPr>
                <a:t>C2512 – ‘</a:t>
              </a:r>
              <a:r>
                <a:rPr lang="fr-FR" sz="1200" dirty="0" err="1">
                  <a:solidFill>
                    <a:schemeClr val="dk1"/>
                  </a:solidFill>
                </a:rPr>
                <a:t>CSpectacle</a:t>
              </a:r>
              <a:r>
                <a:rPr lang="fr-FR" sz="1200" dirty="0"/>
                <a:t>’ : aucun constructeur par défaut approprié disponible.</a:t>
              </a:r>
              <a:endParaRPr lang="fr-FR" sz="1200" dirty="0">
                <a:solidFill>
                  <a:schemeClr val="dk1"/>
                </a:solidFill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7071E7D6-BB0C-4030-A424-10868D5E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567" y="3743305"/>
              <a:ext cx="482738" cy="482738"/>
            </a:xfrm>
            <a:prstGeom prst="rect">
              <a:avLst/>
            </a:prstGeom>
          </p:spPr>
        </p:pic>
      </p:grpSp>
      <p:pic>
        <p:nvPicPr>
          <p:cNvPr id="28" name="Image 27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A6247938-943D-4F48-93E6-2C9AC4775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38" y="4302105"/>
            <a:ext cx="685800" cy="685800"/>
          </a:xfrm>
          <a:prstGeom prst="rect">
            <a:avLst/>
          </a:prstGeom>
        </p:spPr>
      </p:pic>
      <p:sp>
        <p:nvSpPr>
          <p:cNvPr id="31" name="Rectangle à coins arrondis 9">
            <a:hlinkClick r:id="rId6" action="ppaction://hlinkfile"/>
            <a:extLst>
              <a:ext uri="{FF2B5EF4-FFF2-40B4-BE49-F238E27FC236}">
                <a16:creationId xmlns:a16="http://schemas.microsoft.com/office/drawing/2014/main" id="{AE53D049-3057-4159-805F-905F173172F5}"/>
              </a:ext>
            </a:extLst>
          </p:cNvPr>
          <p:cNvSpPr/>
          <p:nvPr/>
        </p:nvSpPr>
        <p:spPr>
          <a:xfrm>
            <a:off x="6498503" y="4503570"/>
            <a:ext cx="2133600" cy="4000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Voir le code</a:t>
            </a:r>
          </a:p>
        </p:txBody>
      </p:sp>
    </p:spTree>
    <p:extLst>
      <p:ext uri="{BB962C8B-B14F-4D97-AF65-F5344CB8AC3E}">
        <p14:creationId xmlns:p14="http://schemas.microsoft.com/office/powerpoint/2010/main" val="41227429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-5.55556E-7 0.0586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97" grpId="0" animBg="1"/>
      <p:bldP spid="12" grpId="0"/>
      <p:bldP spid="16" grpId="0"/>
      <p:bldP spid="20" grpId="0"/>
      <p:bldP spid="20" grpId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Redéfinition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dirty="0"/>
              <a:t>de fonctions membres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fr-FR" dirty="0"/>
              <a:t>Une classe fille peut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redéfinir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fr-FR" dirty="0"/>
              <a:t>les fonctions membres de sa classe mère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/>
              <a:t>Nom de la fonction membre identique dans les deux classes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/>
              <a:t>Corps de la fonction différent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/>
              <a:t>Paramètres et types de retour éventuellement différents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/>
              <a:t>Appel de la fonction de la classe mère grâce à l’opérateur de résolution de portée </a:t>
            </a:r>
            <a:r>
              <a:rPr lang="fr-FR" b="1" dirty="0">
                <a:latin typeface="Courier New" pitchFamily="49" charset="0"/>
              </a:rPr>
              <a:t>::</a:t>
            </a:r>
            <a:r>
              <a:rPr lang="fr-FR" dirty="0"/>
              <a:t> depuis la classe fille</a:t>
            </a:r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sp>
        <p:nvSpPr>
          <p:cNvPr id="11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Construction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Redéfinition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0798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Redéfinition de fonctions membres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91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Redéfinition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51" name="AutoShape 4"/>
          <p:cNvSpPr>
            <a:spLocks noChangeArrowheads="1"/>
          </p:cNvSpPr>
          <p:nvPr/>
        </p:nvSpPr>
        <p:spPr bwMode="auto">
          <a:xfrm>
            <a:off x="4052887" y="1276350"/>
            <a:ext cx="5050205" cy="3336132"/>
          </a:xfrm>
          <a:prstGeom prst="roundRect">
            <a:avLst>
              <a:gd name="adj" fmla="val 1407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36000" rIns="36000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CPolygone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AfficherPolygone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AfficherObjetPlein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spc="-4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"Je suis un polygone de "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m_vPoints.size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points : "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spc="-4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b="1" spc="-4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CPoint</a:t>
            </a: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m_vPoints</a:t>
            </a: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std::</a:t>
            </a:r>
            <a:r>
              <a:rPr lang="fr-FR" sz="1000" b="1" spc="-4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pt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spc="-4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CObjetPlein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AfficherObjetPlein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AfficherObjetGraphique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spc="-4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"Je suis un objet plein de couleur "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m_couleur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'\n'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CObjetGraphique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AfficherObjetGraphique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std::</a:t>
            </a:r>
            <a:r>
              <a:rPr lang="fr-FR" sz="1000" b="1" spc="-40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"Je suis un objet graphique de couleur "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&lt;&lt;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m_couleur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à la position "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&lt;&lt; </a:t>
            </a:r>
            <a:r>
              <a:rPr lang="fr-FR" sz="1000" b="1" spc="-4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m_position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00" b="1" spc="-40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".\n"</a:t>
            </a: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800" spc="-4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spc="-4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spc="-4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AutoShape 6"/>
          <p:cNvCxnSpPr>
            <a:cxnSpLocks noChangeShapeType="1"/>
            <a:stCxn id="20506" idx="0"/>
            <a:endCxn id="12" idx="2"/>
          </p:cNvCxnSpPr>
          <p:nvPr/>
        </p:nvCxnSpPr>
        <p:spPr bwMode="auto">
          <a:xfrm rot="16200000" flipV="1">
            <a:off x="5093494" y="-45244"/>
            <a:ext cx="628650" cy="4605338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AutoShape 8"/>
          <p:cNvCxnSpPr>
            <a:cxnSpLocks noChangeShapeType="1"/>
            <a:stCxn id="20503" idx="0"/>
            <a:endCxn id="15" idx="2"/>
          </p:cNvCxnSpPr>
          <p:nvPr/>
        </p:nvCxnSpPr>
        <p:spPr bwMode="auto">
          <a:xfrm rot="16200000" flipV="1">
            <a:off x="3824884" y="2486620"/>
            <a:ext cx="622696" cy="2062163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209800" y="1143000"/>
            <a:ext cx="1790700" cy="800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CObjetGraphique</a:t>
            </a:r>
            <a:endParaRPr lang="fr-FR" sz="1200" dirty="0"/>
          </a:p>
          <a:p>
            <a:pPr algn="ctr"/>
            <a:r>
              <a:rPr lang="fr-FR" sz="1200" dirty="0"/>
              <a:t>#position</a:t>
            </a:r>
          </a:p>
          <a:p>
            <a:pPr algn="ctr"/>
            <a:r>
              <a:rPr lang="fr-FR" sz="1200" dirty="0"/>
              <a:t>#couleur</a:t>
            </a:r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AfficherObjetGraphique</a:t>
            </a:r>
            <a:r>
              <a:rPr lang="fr-FR" sz="1200" dirty="0"/>
              <a:t>()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2209800" y="1371600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0492" name="Line 11"/>
          <p:cNvSpPr>
            <a:spLocks noChangeShapeType="1"/>
          </p:cNvSpPr>
          <p:nvPr/>
        </p:nvSpPr>
        <p:spPr bwMode="auto">
          <a:xfrm>
            <a:off x="2209800" y="1714500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grpSp>
        <p:nvGrpSpPr>
          <p:cNvPr id="2" name="Groupe 44"/>
          <p:cNvGrpSpPr>
            <a:grpSpLocks/>
          </p:cNvGrpSpPr>
          <p:nvPr/>
        </p:nvGrpSpPr>
        <p:grpSpPr bwMode="auto">
          <a:xfrm>
            <a:off x="4681538" y="2571750"/>
            <a:ext cx="1790700" cy="628650"/>
            <a:chOff x="3543300" y="4724400"/>
            <a:chExt cx="2514601" cy="838200"/>
          </a:xfrm>
        </p:grpSpPr>
        <p:sp>
          <p:nvSpPr>
            <p:cNvPr id="20509" name="Rectangle 16"/>
            <p:cNvSpPr>
              <a:spLocks noChangeArrowheads="1"/>
            </p:cNvSpPr>
            <p:nvPr/>
          </p:nvSpPr>
          <p:spPr bwMode="auto">
            <a:xfrm>
              <a:off x="3543300" y="4724400"/>
              <a:ext cx="25146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/>
                <a:t>CSegment</a:t>
              </a:r>
            </a:p>
            <a:p>
              <a:pPr algn="ctr"/>
              <a:r>
                <a:rPr lang="fr-FR" sz="1200"/>
                <a:t>#point d’arrivé</a:t>
              </a:r>
            </a:p>
            <a:p>
              <a:pPr algn="ctr"/>
              <a:r>
                <a:rPr lang="fr-FR" sz="1200"/>
                <a:t>+AfficherSegment()</a:t>
              </a:r>
            </a:p>
          </p:txBody>
        </p:sp>
        <p:sp>
          <p:nvSpPr>
            <p:cNvPr id="20510" name="Line 17"/>
            <p:cNvSpPr>
              <a:spLocks noChangeShapeType="1"/>
            </p:cNvSpPr>
            <p:nvPr/>
          </p:nvSpPr>
          <p:spPr bwMode="auto">
            <a:xfrm>
              <a:off x="3543300" y="5029200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0511" name="Line 11"/>
            <p:cNvSpPr>
              <a:spLocks noChangeShapeType="1"/>
            </p:cNvSpPr>
            <p:nvPr/>
          </p:nvSpPr>
          <p:spPr bwMode="auto">
            <a:xfrm>
              <a:off x="3543301" y="5257800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3" name="Groupe 46"/>
          <p:cNvGrpSpPr>
            <a:grpSpLocks/>
          </p:cNvGrpSpPr>
          <p:nvPr/>
        </p:nvGrpSpPr>
        <p:grpSpPr bwMode="auto">
          <a:xfrm>
            <a:off x="6815138" y="2571750"/>
            <a:ext cx="1790700" cy="800100"/>
            <a:chOff x="6457950" y="4724400"/>
            <a:chExt cx="2514600" cy="1066800"/>
          </a:xfrm>
        </p:grpSpPr>
        <p:sp>
          <p:nvSpPr>
            <p:cNvPr id="20506" name="Rectangle 19"/>
            <p:cNvSpPr>
              <a:spLocks noChangeArrowheads="1"/>
            </p:cNvSpPr>
            <p:nvPr/>
          </p:nvSpPr>
          <p:spPr bwMode="auto">
            <a:xfrm>
              <a:off x="6457950" y="4724400"/>
              <a:ext cx="2514600" cy="10668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/>
                <a:t>CSpline</a:t>
              </a:r>
            </a:p>
            <a:p>
              <a:pPr algn="ctr"/>
              <a:r>
                <a:rPr lang="fr-FR" sz="1200"/>
                <a:t>-points de contrôles</a:t>
              </a:r>
            </a:p>
            <a:p>
              <a:pPr algn="ctr"/>
              <a:r>
                <a:rPr lang="fr-FR" sz="1200"/>
                <a:t>-nombre de points</a:t>
              </a:r>
            </a:p>
            <a:p>
              <a:pPr algn="ctr"/>
              <a:r>
                <a:rPr lang="fr-FR" sz="1200"/>
                <a:t>+AfficherSpline()</a:t>
              </a:r>
            </a:p>
          </p:txBody>
        </p:sp>
        <p:sp>
          <p:nvSpPr>
            <p:cNvPr id="20507" name="Line 20"/>
            <p:cNvSpPr>
              <a:spLocks noChangeShapeType="1"/>
            </p:cNvSpPr>
            <p:nvPr/>
          </p:nvSpPr>
          <p:spPr bwMode="auto">
            <a:xfrm>
              <a:off x="6457950" y="5029200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0508" name="Line 20"/>
            <p:cNvSpPr>
              <a:spLocks noChangeShapeType="1"/>
            </p:cNvSpPr>
            <p:nvPr/>
          </p:nvSpPr>
          <p:spPr bwMode="auto">
            <a:xfrm>
              <a:off x="6457950" y="5486400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209800" y="2571750"/>
            <a:ext cx="1790700" cy="63460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CObjetPlein</a:t>
            </a:r>
            <a:endParaRPr lang="fr-FR" sz="1200" dirty="0"/>
          </a:p>
          <a:p>
            <a:pPr algn="ctr"/>
            <a:r>
              <a:rPr lang="fr-FR" sz="1200" dirty="0"/>
              <a:t>#couleur de remplissage</a:t>
            </a:r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AfficherObjetPlein</a:t>
            </a:r>
            <a:r>
              <a:rPr lang="fr-FR" sz="1200" dirty="0"/>
              <a:t>()</a:t>
            </a:r>
          </a:p>
        </p:txBody>
      </p:sp>
      <p:sp>
        <p:nvSpPr>
          <p:cNvPr id="20496" name="Line 14"/>
          <p:cNvSpPr>
            <a:spLocks noChangeShapeType="1"/>
          </p:cNvSpPr>
          <p:nvPr/>
        </p:nvSpPr>
        <p:spPr bwMode="auto">
          <a:xfrm>
            <a:off x="2209800" y="2806304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0497" name="Line 14"/>
          <p:cNvSpPr>
            <a:spLocks noChangeShapeType="1"/>
          </p:cNvSpPr>
          <p:nvPr/>
        </p:nvSpPr>
        <p:spPr bwMode="auto">
          <a:xfrm>
            <a:off x="2209800" y="2977754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grpSp>
        <p:nvGrpSpPr>
          <p:cNvPr id="4" name="Groupe 49"/>
          <p:cNvGrpSpPr>
            <a:grpSpLocks/>
          </p:cNvGrpSpPr>
          <p:nvPr/>
        </p:nvGrpSpPr>
        <p:grpSpPr bwMode="auto">
          <a:xfrm>
            <a:off x="4271963" y="3829050"/>
            <a:ext cx="1790700" cy="628650"/>
            <a:chOff x="2971800" y="5867400"/>
            <a:chExt cx="2514600" cy="838200"/>
          </a:xfrm>
        </p:grpSpPr>
        <p:sp>
          <p:nvSpPr>
            <p:cNvPr id="20503" name="Rectangle 25"/>
            <p:cNvSpPr>
              <a:spLocks noChangeArrowheads="1"/>
            </p:cNvSpPr>
            <p:nvPr/>
          </p:nvSpPr>
          <p:spPr bwMode="auto">
            <a:xfrm>
              <a:off x="2971800" y="5867400"/>
              <a:ext cx="2514600" cy="8382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/>
                <a:t>CCercle</a:t>
              </a:r>
            </a:p>
            <a:p>
              <a:pPr algn="ctr"/>
              <a:r>
                <a:rPr lang="fr-FR" sz="1200"/>
                <a:t>#rayon</a:t>
              </a:r>
            </a:p>
            <a:p>
              <a:pPr algn="ctr"/>
              <a:r>
                <a:rPr lang="fr-FR" sz="1200"/>
                <a:t>+AfficherCercle()</a:t>
              </a:r>
            </a:p>
          </p:txBody>
        </p:sp>
        <p:sp>
          <p:nvSpPr>
            <p:cNvPr id="20504" name="Line 26"/>
            <p:cNvSpPr>
              <a:spLocks noChangeShapeType="1"/>
            </p:cNvSpPr>
            <p:nvPr/>
          </p:nvSpPr>
          <p:spPr bwMode="auto">
            <a:xfrm>
              <a:off x="2971800" y="6172200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0505" name="Line 26"/>
            <p:cNvSpPr>
              <a:spLocks noChangeShapeType="1"/>
            </p:cNvSpPr>
            <p:nvPr/>
          </p:nvSpPr>
          <p:spPr bwMode="auto">
            <a:xfrm>
              <a:off x="2971800" y="6415088"/>
              <a:ext cx="25146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209800" y="3829050"/>
            <a:ext cx="1790700" cy="800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/>
          <a:lstStyle/>
          <a:p>
            <a:pPr algn="ctr"/>
            <a:r>
              <a:rPr lang="fr-FR" sz="1200" dirty="0" err="1"/>
              <a:t>CPolygone</a:t>
            </a:r>
            <a:endParaRPr lang="fr-FR" sz="1200" dirty="0"/>
          </a:p>
          <a:p>
            <a:pPr algn="ctr"/>
            <a:r>
              <a:rPr lang="fr-FR" sz="1200" dirty="0"/>
              <a:t>-points</a:t>
            </a:r>
          </a:p>
          <a:p>
            <a:pPr algn="ctr"/>
            <a:r>
              <a:rPr lang="fr-FR" sz="1200" dirty="0"/>
              <a:t>-nombre de points</a:t>
            </a:r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AfficherPolygone</a:t>
            </a:r>
            <a:r>
              <a:rPr lang="fr-FR" sz="1200" dirty="0"/>
              <a:t>()</a:t>
            </a:r>
          </a:p>
        </p:txBody>
      </p:sp>
      <p:sp>
        <p:nvSpPr>
          <p:cNvPr id="20500" name="Line 23"/>
          <p:cNvSpPr>
            <a:spLocks noChangeShapeType="1"/>
          </p:cNvSpPr>
          <p:nvPr/>
        </p:nvSpPr>
        <p:spPr bwMode="auto">
          <a:xfrm>
            <a:off x="2209800" y="4057650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0501" name="Line 23"/>
          <p:cNvSpPr>
            <a:spLocks noChangeShapeType="1"/>
          </p:cNvSpPr>
          <p:nvPr/>
        </p:nvSpPr>
        <p:spPr bwMode="auto">
          <a:xfrm>
            <a:off x="2209800" y="4400550"/>
            <a:ext cx="17907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cxnSp>
        <p:nvCxnSpPr>
          <p:cNvPr id="57" name="Connecteur en angle 56"/>
          <p:cNvCxnSpPr>
            <a:stCxn id="20509" idx="0"/>
            <a:endCxn id="12" idx="2"/>
          </p:cNvCxnSpPr>
          <p:nvPr/>
        </p:nvCxnSpPr>
        <p:spPr>
          <a:xfrm rot="16200000" flipV="1">
            <a:off x="4026694" y="1021556"/>
            <a:ext cx="628650" cy="2471738"/>
          </a:xfrm>
          <a:prstGeom prst="bentConnector3">
            <a:avLst/>
          </a:prstGeom>
          <a:ln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487" name="Connecteur droit avec flèche 20486"/>
          <p:cNvCxnSpPr>
            <a:stCxn id="24" idx="0"/>
            <a:endCxn id="15" idx="2"/>
          </p:cNvCxnSpPr>
          <p:nvPr/>
        </p:nvCxnSpPr>
        <p:spPr>
          <a:xfrm flipV="1">
            <a:off x="3105150" y="3206354"/>
            <a:ext cx="0" cy="622696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15" idx="0"/>
            <a:endCxn id="12" idx="2"/>
          </p:cNvCxnSpPr>
          <p:nvPr/>
        </p:nvCxnSpPr>
        <p:spPr>
          <a:xfrm flipV="1">
            <a:off x="3105150" y="1943100"/>
            <a:ext cx="0" cy="628650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3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Redéfinition de fonctions membres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Dans l’exemple précédent</a:t>
            </a:r>
          </a:p>
          <a:p>
            <a:pPr lvl="1"/>
            <a:r>
              <a:rPr lang="fr-FR" sz="1600" dirty="0"/>
              <a:t>Chaque classe possède une fonction d’affichage (</a:t>
            </a:r>
            <a:r>
              <a:rPr lang="fr-FR" sz="16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AfficherObjetGraphique</a:t>
            </a:r>
            <a:r>
              <a:rPr lang="fr-FR" sz="1600" dirty="0"/>
              <a:t>, </a:t>
            </a:r>
            <a:r>
              <a:rPr lang="fr-FR" sz="16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AfficherSegment</a:t>
            </a:r>
            <a:r>
              <a:rPr lang="fr-FR" sz="1600" dirty="0"/>
              <a:t>, …)</a:t>
            </a:r>
          </a:p>
          <a:p>
            <a:pPr lvl="1"/>
            <a:r>
              <a:rPr lang="fr-FR" sz="1600" dirty="0"/>
              <a:t>Elles pourraient toutes avoir simplement une fonction </a:t>
            </a:r>
            <a:r>
              <a:rPr lang="fr-FR" sz="1600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Afficher</a:t>
            </a:r>
          </a:p>
          <a:p>
            <a:pPr lvl="1"/>
            <a:r>
              <a:rPr lang="fr-FR" sz="1600" dirty="0"/>
              <a:t>Exemple :</a:t>
            </a:r>
          </a:p>
          <a:p>
            <a:endParaRPr lang="fr-FR" sz="200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30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21525" name="Rectangle 10"/>
          <p:cNvSpPr>
            <a:spLocks noChangeArrowheads="1"/>
          </p:cNvSpPr>
          <p:nvPr/>
        </p:nvSpPr>
        <p:spPr bwMode="auto">
          <a:xfrm>
            <a:off x="5029403" y="2266950"/>
            <a:ext cx="1872000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dirty="0" err="1"/>
              <a:t>CObjetGraphique</a:t>
            </a:r>
            <a:endParaRPr lang="fr-FR" sz="1200" dirty="0"/>
          </a:p>
          <a:p>
            <a:pPr algn="ctr"/>
            <a:r>
              <a:rPr lang="fr-FR" sz="1200" dirty="0"/>
              <a:t>#position</a:t>
            </a:r>
          </a:p>
          <a:p>
            <a:pPr algn="ctr"/>
            <a:r>
              <a:rPr lang="fr-FR" sz="1200" dirty="0"/>
              <a:t>#couleur</a:t>
            </a:r>
          </a:p>
          <a:p>
            <a:pPr algn="ctr"/>
            <a:r>
              <a:rPr lang="fr-FR" sz="1200" spc="-30" dirty="0"/>
              <a:t>+</a:t>
            </a:r>
            <a:r>
              <a:rPr lang="fr-FR" sz="1200" spc="-30" dirty="0" err="1"/>
              <a:t>AfficherObjetGraphique</a:t>
            </a:r>
            <a:r>
              <a:rPr lang="fr-FR" sz="1200" spc="-30" dirty="0"/>
              <a:t>()</a:t>
            </a:r>
          </a:p>
        </p:txBody>
      </p:sp>
      <p:sp>
        <p:nvSpPr>
          <p:cNvPr id="21526" name="Line 11"/>
          <p:cNvSpPr>
            <a:spLocks noChangeShapeType="1"/>
          </p:cNvSpPr>
          <p:nvPr/>
        </p:nvSpPr>
        <p:spPr bwMode="auto">
          <a:xfrm>
            <a:off x="5029403" y="2495550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1527" name="Line 11"/>
          <p:cNvSpPr>
            <a:spLocks noChangeShapeType="1"/>
          </p:cNvSpPr>
          <p:nvPr/>
        </p:nvSpPr>
        <p:spPr bwMode="auto">
          <a:xfrm>
            <a:off x="5029403" y="2838450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1522" name="Rectangle 13"/>
          <p:cNvSpPr>
            <a:spLocks noChangeArrowheads="1"/>
          </p:cNvSpPr>
          <p:nvPr/>
        </p:nvSpPr>
        <p:spPr bwMode="auto">
          <a:xfrm>
            <a:off x="5029403" y="3282663"/>
            <a:ext cx="1872000" cy="6474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bIns="46800">
            <a:spAutoFit/>
          </a:bodyPr>
          <a:lstStyle/>
          <a:p>
            <a:pPr algn="ctr"/>
            <a:r>
              <a:rPr lang="fr-FR" sz="1200" dirty="0" err="1"/>
              <a:t>CObjetPlein</a:t>
            </a:r>
            <a:endParaRPr lang="fr-FR" sz="1200" dirty="0"/>
          </a:p>
          <a:p>
            <a:pPr algn="ctr"/>
            <a:r>
              <a:rPr lang="fr-FR" sz="1200" dirty="0"/>
              <a:t>#couleur de remplissage</a:t>
            </a:r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AfficherObjetPlein</a:t>
            </a:r>
            <a:r>
              <a:rPr lang="fr-FR" sz="1200" dirty="0"/>
              <a:t>()</a:t>
            </a:r>
          </a:p>
        </p:txBody>
      </p:sp>
      <p:sp>
        <p:nvSpPr>
          <p:cNvPr id="21523" name="Line 14"/>
          <p:cNvSpPr>
            <a:spLocks noChangeShapeType="1"/>
          </p:cNvSpPr>
          <p:nvPr/>
        </p:nvSpPr>
        <p:spPr bwMode="auto">
          <a:xfrm>
            <a:off x="5029403" y="3517218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1524" name="Line 14"/>
          <p:cNvSpPr>
            <a:spLocks noChangeShapeType="1"/>
          </p:cNvSpPr>
          <p:nvPr/>
        </p:nvSpPr>
        <p:spPr bwMode="auto">
          <a:xfrm>
            <a:off x="5029403" y="3688667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1519" name="Rectangle 22"/>
          <p:cNvSpPr>
            <a:spLocks noChangeArrowheads="1"/>
          </p:cNvSpPr>
          <p:nvPr/>
        </p:nvSpPr>
        <p:spPr bwMode="auto">
          <a:xfrm>
            <a:off x="5029403" y="4114799"/>
            <a:ext cx="1872000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dirty="0" err="1"/>
              <a:t>CPolygone</a:t>
            </a:r>
            <a:endParaRPr lang="fr-FR" sz="1200" dirty="0"/>
          </a:p>
          <a:p>
            <a:pPr algn="ctr"/>
            <a:r>
              <a:rPr lang="fr-FR" sz="1200" dirty="0"/>
              <a:t>-points</a:t>
            </a:r>
          </a:p>
          <a:p>
            <a:pPr algn="ctr"/>
            <a:r>
              <a:rPr lang="fr-FR" sz="1200" dirty="0"/>
              <a:t>-nombre de points</a:t>
            </a:r>
          </a:p>
          <a:p>
            <a:pPr algn="ctr"/>
            <a:r>
              <a:rPr lang="fr-FR" sz="1200" dirty="0"/>
              <a:t>+</a:t>
            </a:r>
            <a:r>
              <a:rPr lang="fr-FR" sz="1200" dirty="0" err="1"/>
              <a:t>AfficherPolygone</a:t>
            </a:r>
            <a:r>
              <a:rPr lang="fr-FR" sz="1200" dirty="0"/>
              <a:t>()</a:t>
            </a:r>
          </a:p>
        </p:txBody>
      </p:sp>
      <p:sp>
        <p:nvSpPr>
          <p:cNvPr id="21520" name="Line 23"/>
          <p:cNvSpPr>
            <a:spLocks noChangeShapeType="1"/>
          </p:cNvSpPr>
          <p:nvPr/>
        </p:nvSpPr>
        <p:spPr bwMode="auto">
          <a:xfrm>
            <a:off x="5029403" y="4343399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21521" name="Line 23"/>
          <p:cNvSpPr>
            <a:spLocks noChangeShapeType="1"/>
          </p:cNvSpPr>
          <p:nvPr/>
        </p:nvSpPr>
        <p:spPr bwMode="auto">
          <a:xfrm>
            <a:off x="5029403" y="4686299"/>
            <a:ext cx="187200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fr-FR" sz="1400"/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5029403" y="2838449"/>
            <a:ext cx="1872000" cy="25947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tIns="0" bIns="46800" anchor="b" anchorCtr="0"/>
          <a:lstStyle/>
          <a:p>
            <a:pPr algn="ctr">
              <a:defRPr/>
            </a:pP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  <a:latin typeface="+mn-lt"/>
              </a:rPr>
              <a:t>Afficher</a:t>
            </a: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 ()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5029403" y="3688666"/>
            <a:ext cx="1872000" cy="24141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tIns="0" bIns="46800" anchor="ctr"/>
          <a:lstStyle/>
          <a:p>
            <a:pPr algn="ctr">
              <a:defRPr/>
            </a:pP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+Afficher ()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5029403" y="4717196"/>
            <a:ext cx="1872000" cy="228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 tIns="0" bIns="46800" anchor="ctr"/>
          <a:lstStyle/>
          <a:p>
            <a:pPr algn="ctr">
              <a:defRPr/>
            </a:pPr>
            <a:r>
              <a:rPr lang="fr-FR" sz="1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+Afficher ()</a:t>
            </a:r>
          </a:p>
        </p:txBody>
      </p:sp>
      <p:cxnSp>
        <p:nvCxnSpPr>
          <p:cNvPr id="10" name="Connecteur droit avec flèche 9"/>
          <p:cNvCxnSpPr>
            <a:stCxn id="21519" idx="0"/>
            <a:endCxn id="21522" idx="2"/>
          </p:cNvCxnSpPr>
          <p:nvPr/>
        </p:nvCxnSpPr>
        <p:spPr>
          <a:xfrm flipV="1">
            <a:off x="5965403" y="3930084"/>
            <a:ext cx="0" cy="184715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1522" idx="0"/>
            <a:endCxn id="21525" idx="2"/>
          </p:cNvCxnSpPr>
          <p:nvPr/>
        </p:nvCxnSpPr>
        <p:spPr>
          <a:xfrm flipV="1">
            <a:off x="5965403" y="3097947"/>
            <a:ext cx="0" cy="184716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888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438400" y="2199818"/>
            <a:ext cx="4419600" cy="1161574"/>
          </a:xfrm>
          <a:prstGeom prst="roundRect">
            <a:avLst>
              <a:gd name="adj" fmla="val 4067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AfficherObjetPlein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AfficherObjetGraphique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objet plein de couleur "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100" b="1" dirty="0">
              <a:solidFill>
                <a:srgbClr val="DCDCD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2438400" y="3370934"/>
            <a:ext cx="4419600" cy="1772566"/>
          </a:xfrm>
          <a:prstGeom prst="roundRect">
            <a:avLst>
              <a:gd name="adj" fmla="val 290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CPolygone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AfficherPolygone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AfficherObjetPlein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polygone de "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m_vPoints.size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points :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pt :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m_vPoints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pt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000" b="1" dirty="0">
              <a:solidFill>
                <a:srgbClr val="DCDCD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438400" y="1028700"/>
            <a:ext cx="4419600" cy="1161574"/>
          </a:xfrm>
          <a:prstGeom prst="roundRect">
            <a:avLst>
              <a:gd name="adj" fmla="val 3739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AfficherObjetGraphique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objet graphique de couleur " 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à la position "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".\n"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100" b="1" dirty="0">
              <a:solidFill>
                <a:srgbClr val="DCDCD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438400" y="2199817"/>
            <a:ext cx="4419600" cy="1161574"/>
          </a:xfrm>
          <a:prstGeom prst="roundRect">
            <a:avLst>
              <a:gd name="adj" fmla="val 4126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::Afficher() 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::Afficher();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objet plein de couleur "</a:t>
            </a:r>
            <a:endParaRPr lang="fr-FR" sz="11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100" b="1" dirty="0">
              <a:solidFill>
                <a:srgbClr val="DCDCD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438400" y="1028701"/>
            <a:ext cx="4419600" cy="1161574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CObjetGraphique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::Afficher() 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objet graphique de couleur "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m_couleur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à la position "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".\n"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000" b="1" dirty="0">
              <a:solidFill>
                <a:srgbClr val="DCDCD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2438400" y="3370934"/>
            <a:ext cx="4419600" cy="1772566"/>
          </a:xfrm>
          <a:prstGeom prst="roundRect">
            <a:avLst>
              <a:gd name="adj" fmla="val 2861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CPolygone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::Afficher()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CObjetPlein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::Afficher();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"Je suis un polygone de "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m_vPoints.size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points :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CPoint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pt :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m_vPoints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pt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std::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'\n'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000" b="1" dirty="0">
              <a:solidFill>
                <a:srgbClr val="DCDCDC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Redéfinition de fonctions membres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34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cxnSp>
        <p:nvCxnSpPr>
          <p:cNvPr id="22539" name="AutoShape 4"/>
          <p:cNvCxnSpPr>
            <a:cxnSpLocks noChangeShapeType="1"/>
            <a:stCxn id="22547" idx="0"/>
            <a:endCxn id="22550" idx="2"/>
          </p:cNvCxnSpPr>
          <p:nvPr/>
        </p:nvCxnSpPr>
        <p:spPr bwMode="auto">
          <a:xfrm flipV="1">
            <a:off x="7902629" y="2122875"/>
            <a:ext cx="0" cy="270180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540" name="AutoShape 7"/>
          <p:cNvCxnSpPr>
            <a:cxnSpLocks noChangeShapeType="1"/>
            <a:stCxn id="22544" idx="0"/>
            <a:endCxn id="22547" idx="2"/>
          </p:cNvCxnSpPr>
          <p:nvPr/>
        </p:nvCxnSpPr>
        <p:spPr bwMode="auto">
          <a:xfrm flipV="1">
            <a:off x="7902629" y="3168152"/>
            <a:ext cx="0" cy="567079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541" name="Group 28"/>
          <p:cNvGrpSpPr>
            <a:grpSpLocks/>
          </p:cNvGrpSpPr>
          <p:nvPr/>
        </p:nvGrpSpPr>
        <p:grpSpPr bwMode="auto">
          <a:xfrm>
            <a:off x="6975529" y="1094175"/>
            <a:ext cx="1854200" cy="1028700"/>
            <a:chOff x="3904" y="1056"/>
            <a:chExt cx="1584" cy="864"/>
          </a:xfrm>
        </p:grpSpPr>
        <p:sp>
          <p:nvSpPr>
            <p:cNvPr id="22550" name="Rectangle 10"/>
            <p:cNvSpPr>
              <a:spLocks noChangeArrowheads="1"/>
            </p:cNvSpPr>
            <p:nvPr/>
          </p:nvSpPr>
          <p:spPr bwMode="auto">
            <a:xfrm>
              <a:off x="3904" y="1056"/>
              <a:ext cx="1584" cy="86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5000"/>
                </a:lnSpc>
              </a:pPr>
              <a:r>
                <a:rPr lang="fr-FR" sz="1200" dirty="0" err="1"/>
                <a:t>CObjetGraphique</a:t>
              </a:r>
              <a:endParaRPr lang="fr-FR" sz="1200" dirty="0"/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#position</a:t>
              </a:r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#couleur</a:t>
              </a:r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+Afficher()</a:t>
              </a:r>
            </a:p>
          </p:txBody>
        </p:sp>
        <p:sp>
          <p:nvSpPr>
            <p:cNvPr id="22551" name="Line 11"/>
            <p:cNvSpPr>
              <a:spLocks noChangeShapeType="1"/>
            </p:cNvSpPr>
            <p:nvPr/>
          </p:nvSpPr>
          <p:spPr bwMode="auto">
            <a:xfrm>
              <a:off x="3904" y="1296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2552" name="Line 11"/>
            <p:cNvSpPr>
              <a:spLocks noChangeShapeType="1"/>
            </p:cNvSpPr>
            <p:nvPr/>
          </p:nvSpPr>
          <p:spPr bwMode="auto">
            <a:xfrm>
              <a:off x="3904" y="172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22542" name="Group 29"/>
          <p:cNvGrpSpPr>
            <a:grpSpLocks/>
          </p:cNvGrpSpPr>
          <p:nvPr/>
        </p:nvGrpSpPr>
        <p:grpSpPr bwMode="auto">
          <a:xfrm>
            <a:off x="6975529" y="2393055"/>
            <a:ext cx="1854200" cy="775097"/>
            <a:chOff x="3904" y="2325"/>
            <a:chExt cx="1584" cy="651"/>
          </a:xfrm>
        </p:grpSpPr>
        <p:sp>
          <p:nvSpPr>
            <p:cNvPr id="22547" name="Rectangle 13"/>
            <p:cNvSpPr>
              <a:spLocks noChangeArrowheads="1"/>
            </p:cNvSpPr>
            <p:nvPr/>
          </p:nvSpPr>
          <p:spPr bwMode="auto">
            <a:xfrm>
              <a:off x="3904" y="2325"/>
              <a:ext cx="1584" cy="65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5000"/>
                </a:lnSpc>
              </a:pPr>
              <a:r>
                <a:rPr lang="fr-FR" sz="1200" dirty="0" err="1"/>
                <a:t>CObjetPlein</a:t>
              </a:r>
              <a:endParaRPr lang="fr-FR" sz="1200" dirty="0"/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#couleur de remplissage</a:t>
              </a:r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+Afficher()</a:t>
              </a:r>
            </a:p>
          </p:txBody>
        </p:sp>
        <p:sp>
          <p:nvSpPr>
            <p:cNvPr id="22548" name="Line 14"/>
            <p:cNvSpPr>
              <a:spLocks noChangeShapeType="1"/>
            </p:cNvSpPr>
            <p:nvPr/>
          </p:nvSpPr>
          <p:spPr bwMode="auto">
            <a:xfrm>
              <a:off x="3904" y="2592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2549" name="Line 14"/>
            <p:cNvSpPr>
              <a:spLocks noChangeShapeType="1"/>
            </p:cNvSpPr>
            <p:nvPr/>
          </p:nvSpPr>
          <p:spPr bwMode="auto">
            <a:xfrm>
              <a:off x="3904" y="2784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22543" name="Group 30"/>
          <p:cNvGrpSpPr>
            <a:grpSpLocks/>
          </p:cNvGrpSpPr>
          <p:nvPr/>
        </p:nvGrpSpPr>
        <p:grpSpPr bwMode="auto">
          <a:xfrm>
            <a:off x="6975529" y="3735231"/>
            <a:ext cx="1854200" cy="1039416"/>
            <a:chOff x="3904" y="3168"/>
            <a:chExt cx="1584" cy="873"/>
          </a:xfrm>
        </p:grpSpPr>
        <p:sp>
          <p:nvSpPr>
            <p:cNvPr id="22544" name="Rectangle 22"/>
            <p:cNvSpPr>
              <a:spLocks noChangeArrowheads="1"/>
            </p:cNvSpPr>
            <p:nvPr/>
          </p:nvSpPr>
          <p:spPr bwMode="auto">
            <a:xfrm>
              <a:off x="3904" y="3168"/>
              <a:ext cx="1584" cy="87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>
                <a:lnSpc>
                  <a:spcPct val="135000"/>
                </a:lnSpc>
              </a:pPr>
              <a:r>
                <a:rPr lang="fr-FR" sz="1200" dirty="0" err="1"/>
                <a:t>CPolygone</a:t>
              </a:r>
              <a:endParaRPr lang="fr-FR" sz="1200" dirty="0"/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-points</a:t>
              </a:r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-nombre de points</a:t>
              </a:r>
            </a:p>
            <a:p>
              <a:pPr algn="ctr">
                <a:lnSpc>
                  <a:spcPct val="135000"/>
                </a:lnSpc>
              </a:pPr>
              <a:r>
                <a:rPr lang="fr-FR" sz="1200" dirty="0"/>
                <a:t>+Afficher()</a:t>
              </a:r>
            </a:p>
          </p:txBody>
        </p:sp>
        <p:sp>
          <p:nvSpPr>
            <p:cNvPr id="22545" name="Line 23"/>
            <p:cNvSpPr>
              <a:spLocks noChangeShapeType="1"/>
            </p:cNvSpPr>
            <p:nvPr/>
          </p:nvSpPr>
          <p:spPr bwMode="auto">
            <a:xfrm>
              <a:off x="3904" y="340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  <p:sp>
          <p:nvSpPr>
            <p:cNvPr id="22546" name="Line 23"/>
            <p:cNvSpPr>
              <a:spLocks noChangeShapeType="1"/>
            </p:cNvSpPr>
            <p:nvPr/>
          </p:nvSpPr>
          <p:spPr bwMode="auto">
            <a:xfrm>
              <a:off x="3904" y="3840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1716823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EF974-3354-4E81-8D3C-FDD2232A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Masquage de nom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7BEFDA-9C66-4689-A2BD-3F23CF849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redéfinition d’un membre dans une classe fille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masque</a:t>
            </a:r>
            <a:r>
              <a:rPr lang="fr-FR" dirty="0"/>
              <a:t> le membre de la classe mère</a:t>
            </a:r>
          </a:p>
          <a:p>
            <a:pPr lvl="1"/>
            <a:r>
              <a:rPr lang="fr-FR" dirty="0"/>
              <a:t>Le membre de la classe mère reste accessible via</a:t>
            </a:r>
          </a:p>
          <a:p>
            <a:pPr lvl="2"/>
            <a:r>
              <a:rPr lang="fr-FR" dirty="0"/>
              <a:t>L’opérateur de résolution de portée</a:t>
            </a:r>
          </a:p>
          <a:p>
            <a:pPr lvl="2"/>
            <a:r>
              <a:rPr lang="fr-FR" dirty="0"/>
              <a:t>Le transtypage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32BA6F-35DF-430D-9D73-04E3DD96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33A76D-A4BF-4D22-979B-5E27E143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4F011CB-7356-41F3-8145-22C47939DA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Redéfinition de membres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Masquage de noms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197769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1A87D-00B4-4D19-8377-A96C23F3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Masquage de nom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EA2DAD-EB24-4C40-A3CA-73D3E924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EFBDE3-3347-4375-8C71-C21ACAB2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46E463D-892F-4EA4-9B06-27020F428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Redéfinition de membres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AC8943E-15DB-4962-8DDC-50E531DE6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69" y="1405714"/>
            <a:ext cx="3031599" cy="1289625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CSportif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Jouer()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"Je fais du sport 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F1DEFEB2-B355-492F-A87B-99FF6C8A4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69" y="3218853"/>
            <a:ext cx="3276600" cy="1631454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CFootballer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MBappe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MBappe.Jouer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MBappe.Jouer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CBallon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CSportif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MBappe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).Jouer();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"et c'est cool !\n"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BA0CD72C-14DD-4E0B-A08E-ECFE084D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993" y="1236752"/>
            <a:ext cx="3138607" cy="1631454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CBallon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CFootballer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CSportif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Jouer(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CBallon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b)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CSportif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::Jouer();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"avec un ballon !\n"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84105D6-D174-45DA-A020-E5691CDCC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98" b="90585" l="2690" r="98576">
                        <a14:foregroundMark x1="20505" y1="19809" x2="23576" y2="21628"/>
                        <a14:foregroundMark x1="20546" y1="17182" x2="53323" y2="5852"/>
                        <a14:foregroundMark x1="53323" y1="5852" x2="74209" y2="13995"/>
                        <a14:foregroundMark x1="34494" y1="83206" x2="50000" y2="92875"/>
                        <a14:foregroundMark x1="50000" y1="92875" x2="58228" y2="90585"/>
                        <a14:foregroundMark x1="58228" y1="90585" x2="65823" y2="83969"/>
                        <a14:foregroundMark x1="65823" y1="83969" x2="68038" y2="79644"/>
                        <a14:backgroundMark x1="90665" y1="22901" x2="93671" y2="20356"/>
                        <a14:backgroundMark x1="90032" y1="22901" x2="92880" y2="33079"/>
                        <a14:backgroundMark x1="95253" y1="23410" x2="96994" y2="23919"/>
                        <a14:backgroundMark x1="9177" y1="14758" x2="4589" y2="20611"/>
                        <a14:backgroundMark x1="92089" y1="19084" x2="97468" y2="28499"/>
                        <a14:backgroundMark x1="97468" y1="28499" x2="96519" y2="30280"/>
                        <a14:backgroundMark x1="96677" y1="20356" x2="92089" y2="16539"/>
                        <a14:backgroundMark x1="95728" y1="18066" x2="92247" y2="15522"/>
                        <a14:backgroundMark x1="93196" y1="16794" x2="89082" y2="17812"/>
                        <a14:backgroundMark x1="6804" y1="20356" x2="3323" y2="22901"/>
                        <a14:backgroundMark x1="3956" y1="21120" x2="4272" y2="27226"/>
                        <a14:backgroundMark x1="4114" y1="23919" x2="4589" y2="27990"/>
                        <a14:backgroundMark x1="9019" y1="9415" x2="14399" y2="20611"/>
                        <a14:backgroundMark x1="14399" y1="20611" x2="17089" y2="15013"/>
                        <a14:backgroundMark x1="16930" y1="13486" x2="18038" y2="15013"/>
                        <a14:backgroundMark x1="17880" y1="15522" x2="17722" y2="25700"/>
                        <a14:backgroundMark x1="7437" y1="24173" x2="1741" y2="38677"/>
                        <a14:backgroundMark x1="1741" y1="38677" x2="7278" y2="49364"/>
                        <a14:backgroundMark x1="7278" y1="49364" x2="15190" y2="50382"/>
                        <a14:backgroundMark x1="15190" y1="50382" x2="5696" y2="33842"/>
                        <a14:backgroundMark x1="9335" y1="37405" x2="3639" y2="37150"/>
                        <a14:backgroundMark x1="16139" y1="47328" x2="16297" y2="56489"/>
                        <a14:backgroundMark x1="84652" y1="47328" x2="84335" y2="54707"/>
                        <a14:backgroundMark x1="85759" y1="45038" x2="93987" y2="36896"/>
                        <a14:backgroundMark x1="93987" y1="36896" x2="98259" y2="24936"/>
                        <a14:backgroundMark x1="98259" y1="24936" x2="96677" y2="14249"/>
                        <a14:backgroundMark x1="95253" y1="17303" x2="96519" y2="30534"/>
                        <a14:backgroundMark x1="96519" y1="30534" x2="93038" y2="47328"/>
                        <a14:backgroundMark x1="93038" y1="47328" x2="88924" y2="46056"/>
                        <a14:backgroundMark x1="86867" y1="45802" x2="88924" y2="46819"/>
                        <a14:backgroundMark x1="86709" y1="11196" x2="87342" y2="14504"/>
                        <a14:backgroundMark x1="87500" y1="13232" x2="83070" y2="20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7" y="1864616"/>
            <a:ext cx="1180930" cy="734342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F607613B-76DE-4CF4-883E-B9E287B0B4AF}"/>
              </a:ext>
            </a:extLst>
          </p:cNvPr>
          <p:cNvGrpSpPr/>
          <p:nvPr/>
        </p:nvGrpSpPr>
        <p:grpSpPr>
          <a:xfrm>
            <a:off x="5531668" y="3072354"/>
            <a:ext cx="2819400" cy="715824"/>
            <a:chOff x="3962400" y="3626762"/>
            <a:chExt cx="2819400" cy="715824"/>
          </a:xfrm>
        </p:grpSpPr>
        <p:sp>
          <p:nvSpPr>
            <p:cNvPr id="17" name="Bulle narrative : rectangle à coins arrondis 16">
              <a:extLst>
                <a:ext uri="{FF2B5EF4-FFF2-40B4-BE49-F238E27FC236}">
                  <a16:creationId xmlns:a16="http://schemas.microsoft.com/office/drawing/2014/main" id="{76B3670A-5C70-4E0C-A430-70F422A3A61B}"/>
                </a:ext>
              </a:extLst>
            </p:cNvPr>
            <p:cNvSpPr/>
            <p:nvPr/>
          </p:nvSpPr>
          <p:spPr>
            <a:xfrm>
              <a:off x="3962400" y="3626762"/>
              <a:ext cx="2819400" cy="715824"/>
            </a:xfrm>
            <a:prstGeom prst="wedgeRoundRectCallout">
              <a:avLst>
                <a:gd name="adj1" fmla="val -108388"/>
                <a:gd name="adj2" fmla="val 64496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540000"/>
            <a:lstStyle/>
            <a:p>
              <a:r>
                <a:rPr lang="fr-FR" sz="1200" dirty="0">
                  <a:solidFill>
                    <a:schemeClr val="dk1"/>
                  </a:solidFill>
                </a:rPr>
                <a:t>C2660 - '</a:t>
              </a:r>
              <a:r>
                <a:rPr lang="fr-FR" sz="1200" dirty="0" err="1">
                  <a:solidFill>
                    <a:schemeClr val="dk1"/>
                  </a:solidFill>
                </a:rPr>
                <a:t>CFootballer</a:t>
              </a:r>
              <a:r>
                <a:rPr lang="fr-FR" sz="1200" dirty="0">
                  <a:solidFill>
                    <a:schemeClr val="dk1"/>
                  </a:solidFill>
                </a:rPr>
                <a:t>::Jouer' : la fonction ne prend pas 0 arguments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0916B52-AE71-4B95-B3A2-B29E14C0A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567" y="3743305"/>
              <a:ext cx="482738" cy="482738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8E9D9D-1830-44F3-9CC6-C18FA38BB663}"/>
              </a:ext>
            </a:extLst>
          </p:cNvPr>
          <p:cNvSpPr/>
          <p:nvPr/>
        </p:nvSpPr>
        <p:spPr>
          <a:xfrm>
            <a:off x="5852993" y="4034580"/>
            <a:ext cx="3138607" cy="567938"/>
          </a:xfrm>
          <a:prstGeom prst="rect">
            <a:avLst/>
          </a:prstGeom>
          <a:solidFill>
            <a:srgbClr val="000000"/>
          </a:solidFill>
          <a:ln w="3175">
            <a:solidFill>
              <a:srgbClr val="DCDCD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Je fais du sport avec un ballon !</a:t>
            </a:r>
          </a:p>
          <a:p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Je fais du sport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1A91383-2701-48BB-92B9-F7AEBF3B037C}"/>
              </a:ext>
            </a:extLst>
          </p:cNvPr>
          <p:cNvSpPr txBox="1"/>
          <p:nvPr/>
        </p:nvSpPr>
        <p:spPr bwMode="auto">
          <a:xfrm>
            <a:off x="7283243" y="4216146"/>
            <a:ext cx="146028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/>
              </a:rPr>
              <a:t>et c’est cool !</a:t>
            </a:r>
            <a:endParaRPr lang="fr-FR" dirty="0"/>
          </a:p>
        </p:txBody>
      </p:sp>
      <p:sp>
        <p:nvSpPr>
          <p:cNvPr id="24" name="Bulle narrative : rectangle à coins arrondis 23">
            <a:extLst>
              <a:ext uri="{FF2B5EF4-FFF2-40B4-BE49-F238E27FC236}">
                <a16:creationId xmlns:a16="http://schemas.microsoft.com/office/drawing/2014/main" id="{2F2E6CCE-D431-4F8D-8D90-AD0B76D7AC84}"/>
              </a:ext>
            </a:extLst>
          </p:cNvPr>
          <p:cNvSpPr/>
          <p:nvPr/>
        </p:nvSpPr>
        <p:spPr>
          <a:xfrm>
            <a:off x="5943600" y="3123937"/>
            <a:ext cx="2945373" cy="715824"/>
          </a:xfrm>
          <a:prstGeom prst="wedgeRoundRectCallout">
            <a:avLst>
              <a:gd name="adj1" fmla="val -91696"/>
              <a:gd name="adj2" fmla="val 9096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000"/>
          <a:lstStyle/>
          <a:p>
            <a:pPr algn="ctr"/>
            <a:r>
              <a:rPr lang="fr-FR" sz="1200" dirty="0">
                <a:solidFill>
                  <a:schemeClr val="dk1"/>
                </a:solidFill>
              </a:rPr>
              <a:t>Transtypage du </a:t>
            </a:r>
            <a:r>
              <a:rPr lang="fr-FR" sz="1200" dirty="0" err="1">
                <a:solidFill>
                  <a:schemeClr val="dk1"/>
                </a:solidFill>
                <a:latin typeface="Consolas" panose="020B0609020204030204" pitchFamily="49" charset="0"/>
              </a:rPr>
              <a:t>CFootballer</a:t>
            </a:r>
            <a:r>
              <a:rPr lang="fr-FR" sz="12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Consolas" panose="020B0609020204030204" pitchFamily="49" charset="0"/>
              </a:rPr>
              <a:t>MBappe</a:t>
            </a:r>
            <a:r>
              <a:rPr lang="fr-FR" sz="1200" dirty="0">
                <a:solidFill>
                  <a:schemeClr val="dk1"/>
                </a:solidFill>
              </a:rPr>
              <a:t> en </a:t>
            </a:r>
            <a:r>
              <a:rPr lang="fr-FR" sz="1200" dirty="0" err="1">
                <a:solidFill>
                  <a:schemeClr val="dk1"/>
                </a:solidFill>
                <a:latin typeface="Consolas" panose="020B0609020204030204" pitchFamily="49" charset="0"/>
              </a:rPr>
              <a:t>CSportif</a:t>
            </a:r>
            <a:r>
              <a:rPr lang="fr-FR" sz="1200" dirty="0">
                <a:solidFill>
                  <a:schemeClr val="dk1"/>
                </a:solidFill>
              </a:rPr>
              <a:t> pour accéder à la fonction </a:t>
            </a:r>
            <a:r>
              <a:rPr lang="fr-FR" sz="1200" dirty="0">
                <a:solidFill>
                  <a:schemeClr val="dk1"/>
                </a:solidFill>
                <a:latin typeface="Consolas" panose="020B0609020204030204" pitchFamily="49" charset="0"/>
              </a:rPr>
              <a:t>Jouer()</a:t>
            </a:r>
            <a:r>
              <a:rPr lang="fr-FR" sz="1200" dirty="0">
                <a:solidFill>
                  <a:schemeClr val="dk1"/>
                </a:solidFill>
              </a:rPr>
              <a:t> de la classe </a:t>
            </a:r>
            <a:r>
              <a:rPr lang="fr-FR" sz="1200" dirty="0" err="1">
                <a:solidFill>
                  <a:schemeClr val="dk1"/>
                </a:solidFill>
                <a:latin typeface="Consolas" panose="020B0609020204030204" pitchFamily="49" charset="0"/>
              </a:rPr>
              <a:t>CSportif</a:t>
            </a:r>
            <a:endParaRPr lang="fr-FR" sz="12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1446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6.17284E-7 L 0.42552 0.0067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/>
      <p:bldP spid="2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Définition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Trois types d’héritage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Constructeurs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Redéfinition de membres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Masquage de noms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Héritage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6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7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6"/>
              </a:buBlip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Qu’est-ce qu’un héritage ?</a:t>
            </a:r>
          </a:p>
          <a:p>
            <a:pPr lvl="1"/>
            <a:r>
              <a:rPr lang="fr-FR" dirty="0"/>
              <a:t>C’est une grosse somme d’argent, éventuellement en dette.</a:t>
            </a:r>
          </a:p>
          <a:p>
            <a:pPr lvl="1"/>
            <a:r>
              <a:rPr lang="fr-FR" dirty="0"/>
              <a:t>C’est une relation entre deux classes où les deux classes peuvent communiquer entre elles</a:t>
            </a:r>
          </a:p>
          <a:p>
            <a:pPr lvl="1"/>
            <a:r>
              <a:rPr lang="fr-FR" dirty="0"/>
              <a:t>C’est une relation mère-fille entre deux classes. La fille dispose de toutes les fonctionnalités et caractéristiques de la mère et y ajoute les siennes.</a:t>
            </a:r>
          </a:p>
          <a:p>
            <a:pPr lvl="1"/>
            <a:r>
              <a:rPr lang="fr-FR" dirty="0"/>
              <a:t>C’est une relation mère-fille entre deux classes. La mère dispose de toutes les fonctionnalités et caractéristiques de la fille et y ajoute les siennes.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1/7</a:t>
            </a:r>
          </a:p>
        </p:txBody>
      </p:sp>
      <p:sp>
        <p:nvSpPr>
          <p:cNvPr id="8" name="Rectangle à coins arrondis 7">
            <a:hlinkClick r:id="rId8" action="ppaction://hlinksldjump"/>
          </p:cNvPr>
          <p:cNvSpPr/>
          <p:nvPr/>
        </p:nvSpPr>
        <p:spPr>
          <a:xfrm>
            <a:off x="8475300" y="4476750"/>
            <a:ext cx="554400" cy="55245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Arial"/>
              </a:rPr>
              <a:t>⏩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Gloom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442117"/>
            <a:ext cx="487363" cy="487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 numSld="4" showWhenStopped="0">
                <p:cTn id="5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Si une classe fille hérite d’une classe mère, que peut-on dire de ces classes ?</a:t>
            </a:r>
          </a:p>
          <a:p>
            <a:pPr lvl="1"/>
            <a:r>
              <a:rPr lang="fr-FR" dirty="0"/>
              <a:t>Il y a une notion d’inclusion entre les classes, la classe fille est incluse dans la classe mère.</a:t>
            </a:r>
          </a:p>
          <a:p>
            <a:pPr lvl="1"/>
            <a:r>
              <a:rPr lang="fr-FR" dirty="0"/>
              <a:t>Il y a une notion d’inclusion entre les classes, la classe mère est incluse dans la classe fille.</a:t>
            </a:r>
          </a:p>
          <a:p>
            <a:pPr lvl="1"/>
            <a:r>
              <a:rPr lang="fr-FR" dirty="0"/>
              <a:t>La classe mère à conscience de l’existence de la classe fille.</a:t>
            </a:r>
          </a:p>
          <a:p>
            <a:pPr lvl="1"/>
            <a:r>
              <a:rPr lang="fr-FR" dirty="0"/>
              <a:t>La classe fille à conscience de l’existence de la classe mère.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2/7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53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>
            <a:noAutofit/>
          </a:bodyPr>
          <a:lstStyle/>
          <a:p>
            <a:r>
              <a:rPr lang="fr-FR" sz="2000" dirty="0"/>
              <a:t>Le mot clé </a:t>
            </a:r>
            <a:r>
              <a:rPr lang="fr-FR" sz="20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protected</a:t>
            </a:r>
            <a:r>
              <a:rPr lang="fr-FR" sz="2000" dirty="0">
                <a:solidFill>
                  <a:srgbClr val="0000FF"/>
                </a:solidFill>
              </a:rPr>
              <a:t> </a:t>
            </a:r>
            <a:r>
              <a:rPr lang="fr-FR" sz="2000" dirty="0"/>
              <a:t>prend son sens pour l’héritage. Que signifie-t-il ?</a:t>
            </a:r>
          </a:p>
          <a:p>
            <a:pPr lvl="1"/>
            <a:r>
              <a:rPr lang="fr-FR" sz="1800" dirty="0"/>
              <a:t>Il permet de définir le type d’héritage au niveau de la relation mère fille. Dans ce cas, les membres publics de la classe mère deviennent protégés dans la classe fille.</a:t>
            </a:r>
          </a:p>
          <a:p>
            <a:pPr lvl="1"/>
            <a:r>
              <a:rPr lang="fr-FR" sz="1800" dirty="0"/>
              <a:t>Il permet de définir le type d’héritage au niveau de la relation mère fille. Dans ce cas, tous les membres de la classe mère deviennent protégés dans la classe fille.</a:t>
            </a:r>
          </a:p>
          <a:p>
            <a:pPr lvl="1"/>
            <a:r>
              <a:rPr lang="fr-FR" sz="1800" dirty="0"/>
              <a:t>Il permet de définir la visibilité d’un membre. Dans ce cas, le membre est visible pour les classes filles et invisible pour les autres classes.</a:t>
            </a:r>
          </a:p>
          <a:p>
            <a:pPr lvl="1"/>
            <a:r>
              <a:rPr lang="fr-FR" sz="1800" dirty="0"/>
              <a:t>Il permet de définir la visibilité d’un membre. Dans ce cas, le membre est invisible pour tout le monde.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3/7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1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les déclarations ci-contre.</a:t>
            </a:r>
            <a:br>
              <a:rPr lang="fr-FR" dirty="0"/>
            </a:br>
            <a:r>
              <a:rPr lang="fr-FR" dirty="0"/>
              <a:t>Que fait le programme suivant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Il affiche 42.</a:t>
            </a:r>
          </a:p>
          <a:p>
            <a:pPr lvl="1"/>
            <a:r>
              <a:rPr lang="fr-FR" dirty="0"/>
              <a:t>Il affiche 24.</a:t>
            </a:r>
          </a:p>
          <a:p>
            <a:pPr lvl="1"/>
            <a:r>
              <a:rPr lang="fr-FR" dirty="0"/>
              <a:t>Il ne compile pas.</a:t>
            </a:r>
          </a:p>
          <a:p>
            <a:pPr lvl="1"/>
            <a:r>
              <a:rPr lang="fr-FR" dirty="0"/>
              <a:t>La réponse D.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FE0BC4-57C8-4AD1-94B0-F5A82544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097" y="1565687"/>
            <a:ext cx="3682425" cy="2012126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y;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4/7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F8B67F7E-F412-4413-A24A-3BB11CEF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962150"/>
            <a:ext cx="1892357" cy="981789"/>
          </a:xfrm>
          <a:prstGeom prst="roundRect">
            <a:avLst>
              <a:gd name="adj" fmla="val 625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 {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fille;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fille.doIt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757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les déclarations ci-contre.</a:t>
            </a:r>
            <a:br>
              <a:rPr lang="fr-FR" dirty="0"/>
            </a:br>
            <a:r>
              <a:rPr lang="fr-FR" dirty="0"/>
              <a:t>Que fait le programme suivant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Il affiche 63.</a:t>
            </a:r>
          </a:p>
          <a:p>
            <a:pPr lvl="1"/>
            <a:r>
              <a:rPr lang="fr-FR" dirty="0"/>
              <a:t>Il affiche 36.</a:t>
            </a:r>
          </a:p>
          <a:p>
            <a:pPr lvl="1"/>
            <a:r>
              <a:rPr lang="fr-FR" dirty="0"/>
              <a:t>Il ne compile pas.</a:t>
            </a:r>
          </a:p>
          <a:p>
            <a:pPr lvl="1"/>
            <a:r>
              <a:rPr lang="fr-FR" dirty="0"/>
              <a:t>La réponse D.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FE0BC4-57C8-4AD1-94B0-F5A82544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097" y="1565687"/>
            <a:ext cx="3682425" cy="2012126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y;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5/7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F8B67F7E-F412-4413-A24A-3BB11CEF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962150"/>
            <a:ext cx="1892357" cy="981789"/>
          </a:xfrm>
          <a:prstGeom prst="roundRect">
            <a:avLst>
              <a:gd name="adj" fmla="val 625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 {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fille;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fille.doIt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0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les déclarations ci-contre.</a:t>
            </a:r>
            <a:br>
              <a:rPr lang="fr-FR" dirty="0"/>
            </a:br>
            <a:r>
              <a:rPr lang="fr-FR" dirty="0"/>
              <a:t>Que fait le programme suivant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Il affiche 42.</a:t>
            </a:r>
          </a:p>
          <a:p>
            <a:pPr lvl="1"/>
            <a:r>
              <a:rPr lang="fr-FR" dirty="0"/>
              <a:t>Il affiche 24.</a:t>
            </a:r>
          </a:p>
          <a:p>
            <a:pPr lvl="1"/>
            <a:r>
              <a:rPr lang="fr-FR" dirty="0"/>
              <a:t>Il ne compile pas.</a:t>
            </a:r>
          </a:p>
          <a:p>
            <a:pPr lvl="1"/>
            <a:r>
              <a:rPr lang="fr-FR" dirty="0"/>
              <a:t>La réponse D.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FE0BC4-57C8-4AD1-94B0-F5A82544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097" y="1585109"/>
            <a:ext cx="3682425" cy="1973282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1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1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y;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6/7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F8B67F7E-F412-4413-A24A-3BB11CEF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962150"/>
            <a:ext cx="3861955" cy="981789"/>
          </a:xfrm>
          <a:prstGeom prst="roundRect">
            <a:avLst>
              <a:gd name="adj" fmla="val 625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 {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fille;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&gt;(fille).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21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829050"/>
          </a:xfrm>
        </p:spPr>
        <p:txBody>
          <a:bodyPr/>
          <a:lstStyle/>
          <a:p>
            <a:r>
              <a:rPr lang="fr-FR" dirty="0"/>
              <a:t>Soit les déclarations ci-contre.</a:t>
            </a:r>
            <a:br>
              <a:rPr lang="fr-FR" dirty="0"/>
            </a:br>
            <a:r>
              <a:rPr lang="fr-FR" dirty="0"/>
              <a:t>Que fait le programme suivant ?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Il affiche 42.</a:t>
            </a:r>
          </a:p>
          <a:p>
            <a:pPr lvl="1"/>
            <a:r>
              <a:rPr lang="fr-FR" dirty="0"/>
              <a:t>Il affiche 24.</a:t>
            </a:r>
          </a:p>
          <a:p>
            <a:pPr lvl="1"/>
            <a:r>
              <a:rPr lang="fr-FR" dirty="0"/>
              <a:t>Il ne compile pas.</a:t>
            </a:r>
          </a:p>
          <a:p>
            <a:pPr lvl="1"/>
            <a:r>
              <a:rPr lang="fr-FR" dirty="0"/>
              <a:t>La réponse D.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DEFE0BC4-57C8-4AD1-94B0-F5A82544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097" y="1585109"/>
            <a:ext cx="3682425" cy="1973282"/>
          </a:xfrm>
          <a:prstGeom prst="roundRect">
            <a:avLst>
              <a:gd name="adj" fmla="val 3260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1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1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y) {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y; }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space réservé du contenu 6"/>
          <p:cNvSpPr txBox="1">
            <a:spLocks/>
          </p:cNvSpPr>
          <p:nvPr/>
        </p:nvSpPr>
        <p:spPr bwMode="auto">
          <a:xfrm>
            <a:off x="152400" y="1085850"/>
            <a:ext cx="2209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239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100000"/>
              <a:buFont typeface="+mj-lt"/>
              <a:buAutoNum type="alphaUcPeriod"/>
              <a:defRPr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Tx/>
              <a:buBlip>
                <a:blip r:embed="rId4"/>
              </a:buBlip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Blip>
                <a:blip r:embed="rId4"/>
              </a:buBlip>
              <a:tabLst/>
              <a:defRPr/>
            </a:pP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EFFA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23900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FFAFF">
                  <a:lumMod val="50000"/>
                </a:srgbClr>
              </a:buClr>
              <a:buSzPct val="100000"/>
              <a:buFont typeface="+mj-lt"/>
              <a:buAutoNum type="alphaUcPeriod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EFFA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Sondage 7/7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3716" y="209550"/>
            <a:ext cx="763806" cy="9524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927" y="526756"/>
            <a:ext cx="539673" cy="539091"/>
          </a:xfrm>
          <a:prstGeom prst="ellipse">
            <a:avLst/>
          </a:prstGeom>
        </p:spPr>
      </p:pic>
      <p:pic>
        <p:nvPicPr>
          <p:cNvPr id="14" name="Danse Macabre - Big Hi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569911"/>
            <a:ext cx="487363" cy="487363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F8B67F7E-F412-4413-A24A-3BB11CEF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962150"/>
            <a:ext cx="3961341" cy="981789"/>
          </a:xfrm>
          <a:prstGeom prst="roundRect">
            <a:avLst>
              <a:gd name="adj" fmla="val 625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 {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CLaFille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fille;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static_cast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CLaMere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&gt;(fille).</a:t>
            </a:r>
            <a:r>
              <a:rPr lang="fr-FR" sz="1400" b="1" dirty="0" err="1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b="1" dirty="0">
                <a:solidFill>
                  <a:srgbClr val="B8D7A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08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B8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En définitive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L’héritage permet de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Regrouper des types par types génériques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Réutiliser du code générique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Gagner du temps de programmation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sp>
        <p:nvSpPr>
          <p:cNvPr id="11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Redéfinition de membres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Masquage de noms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utiliser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L’héritage</a:t>
            </a:r>
          </a:p>
          <a:p>
            <a:pPr lvl="1"/>
            <a:r>
              <a:rPr lang="fr-FR" sz="2400" dirty="0"/>
              <a:t>Quand on peut dire « 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 un</a:t>
            </a:r>
            <a:r>
              <a:rPr lang="fr-FR" sz="2400" dirty="0"/>
              <a:t> » ou « 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</a:t>
            </a:r>
            <a:r>
              <a:rPr lang="fr-FR" sz="2400" dirty="0"/>
              <a:t> </a:t>
            </a:r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une</a:t>
            </a:r>
            <a:r>
              <a:rPr lang="fr-FR" sz="2400" dirty="0"/>
              <a:t> » entre deux entités</a:t>
            </a:r>
          </a:p>
          <a:p>
            <a:pPr lvl="2"/>
            <a:r>
              <a:rPr lang="fr-FR" sz="2000" dirty="0"/>
              <a:t>Exemple : </a:t>
            </a:r>
            <a:br>
              <a:rPr lang="fr-FR" sz="2000" dirty="0"/>
            </a:br>
            <a:r>
              <a:rPr lang="fr-FR" sz="2000" dirty="0"/>
              <a:t>Une voiture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</a:t>
            </a:r>
            <a:r>
              <a:rPr lang="fr-FR" sz="2000" dirty="0"/>
              <a:t> véhicule</a:t>
            </a:r>
            <a:br>
              <a:rPr lang="fr-FR" sz="2000" dirty="0"/>
            </a:br>
            <a:r>
              <a:rPr lang="fr-FR" sz="2000" dirty="0"/>
              <a:t>Un camion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</a:t>
            </a:r>
            <a:r>
              <a:rPr lang="fr-FR" sz="2000" dirty="0"/>
              <a:t> véhicule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Masquage de noms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3771901" y="3521935"/>
            <a:ext cx="3333747" cy="967317"/>
            <a:chOff x="3771901" y="3521935"/>
            <a:chExt cx="3333747" cy="967317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4800600" y="3521935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CVehicule</a:t>
              </a:r>
              <a:endParaRPr lang="fr-FR" sz="1200" dirty="0"/>
            </a:p>
          </p:txBody>
        </p:sp>
        <p:cxnSp>
          <p:nvCxnSpPr>
            <p:cNvPr id="11" name="Connecteur en angle 10"/>
            <p:cNvCxnSpPr>
              <a:stCxn id="8" idx="0"/>
              <a:endCxn id="7" idx="2"/>
            </p:cNvCxnSpPr>
            <p:nvPr/>
          </p:nvCxnSpPr>
          <p:spPr>
            <a:xfrm rot="5400000" flipH="1" flipV="1">
              <a:off x="4786644" y="3491245"/>
              <a:ext cx="332713" cy="102869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necteur en angle 11"/>
            <p:cNvCxnSpPr>
              <a:stCxn id="9" idx="0"/>
              <a:endCxn id="7" idx="2"/>
            </p:cNvCxnSpPr>
            <p:nvPr/>
          </p:nvCxnSpPr>
          <p:spPr>
            <a:xfrm rot="16200000" flipV="1">
              <a:off x="5786769" y="3519819"/>
              <a:ext cx="332713" cy="97154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771901" y="4171950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CVoiture</a:t>
              </a:r>
              <a:endParaRPr lang="fr-FR" sz="1200" dirty="0"/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5772149" y="4171950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CCamion</a:t>
              </a:r>
              <a:endParaRPr lang="fr-F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2256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utiliser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La composition</a:t>
            </a:r>
          </a:p>
          <a:p>
            <a:pPr lvl="1"/>
            <a:r>
              <a:rPr lang="fr-FR" sz="2000" dirty="0"/>
              <a:t>Quand on peut dire « 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possède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</a:t>
            </a:r>
            <a:r>
              <a:rPr lang="fr-FR" sz="2000" dirty="0"/>
              <a:t> » ou « 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possède</a:t>
            </a:r>
            <a:r>
              <a:rPr lang="fr-FR" sz="2000" dirty="0"/>
              <a:t> </a:t>
            </a:r>
            <a:r>
              <a:rPr lang="fr-F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une</a:t>
            </a:r>
            <a:r>
              <a:rPr lang="fr-FR" sz="2000" dirty="0"/>
              <a:t> » entre deux entités</a:t>
            </a:r>
          </a:p>
          <a:p>
            <a:pPr lvl="2"/>
            <a:r>
              <a:rPr lang="fr-FR" sz="1800" dirty="0"/>
              <a:t>Exemple : </a:t>
            </a:r>
            <a:br>
              <a:rPr lang="fr-FR" sz="1800" dirty="0"/>
            </a:br>
            <a:r>
              <a:rPr lang="fr-FR" sz="1800" dirty="0"/>
              <a:t>Une table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possède</a:t>
            </a:r>
            <a:r>
              <a:rPr lang="fr-FR" sz="1800" dirty="0"/>
              <a:t> des pieds</a:t>
            </a:r>
            <a:br>
              <a:rPr lang="fr-FR" sz="1800" dirty="0"/>
            </a:br>
            <a:r>
              <a:rPr lang="fr-FR" sz="1800" dirty="0"/>
              <a:t>Une table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possède</a:t>
            </a:r>
            <a:r>
              <a:rPr lang="fr-FR" sz="1800" dirty="0"/>
              <a:t> un plateau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Masquage de noms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781301" y="3596399"/>
            <a:ext cx="5714998" cy="435653"/>
            <a:chOff x="2781301" y="3596399"/>
            <a:chExt cx="5714998" cy="435653"/>
          </a:xfrm>
        </p:grpSpPr>
        <p:grpSp>
          <p:nvGrpSpPr>
            <p:cNvPr id="25" name="Groupe 24"/>
            <p:cNvGrpSpPr/>
            <p:nvPr/>
          </p:nvGrpSpPr>
          <p:grpSpPr>
            <a:xfrm>
              <a:off x="2781301" y="3714750"/>
              <a:ext cx="5714998" cy="317302"/>
              <a:chOff x="2665252" y="3521935"/>
              <a:chExt cx="5714998" cy="317302"/>
            </a:xfrm>
          </p:grpSpPr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4850526" y="3521935"/>
                <a:ext cx="1333499" cy="3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dirty="0" err="1"/>
                  <a:t>CTable</a:t>
                </a:r>
                <a:endParaRPr lang="fr-FR" sz="1200" dirty="0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2665252" y="3521935"/>
                <a:ext cx="1333499" cy="3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dirty="0" err="1"/>
                  <a:t>CPied</a:t>
                </a:r>
                <a:endParaRPr lang="fr-FR" sz="1200" dirty="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7046751" y="3521935"/>
                <a:ext cx="1333499" cy="31730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/>
              <a:lstStyle/>
              <a:p>
                <a:pPr algn="ctr"/>
                <a:r>
                  <a:rPr lang="fr-FR" sz="1200" dirty="0" err="1"/>
                  <a:t>CPlateau</a:t>
                </a:r>
                <a:endParaRPr lang="fr-FR" sz="1200" dirty="0"/>
              </a:p>
            </p:txBody>
          </p:sp>
          <p:cxnSp>
            <p:nvCxnSpPr>
              <p:cNvPr id="17" name="Connecteur droit avec flèche 16"/>
              <p:cNvCxnSpPr>
                <a:cxnSpLocks/>
                <a:endCxn id="14" idx="3"/>
              </p:cNvCxnSpPr>
              <p:nvPr/>
            </p:nvCxnSpPr>
            <p:spPr>
              <a:xfrm flipH="1">
                <a:off x="3998751" y="3680586"/>
                <a:ext cx="754856" cy="0"/>
              </a:xfrm>
              <a:prstGeom prst="straightConnector1">
                <a:avLst/>
              </a:prstGeom>
              <a:ln>
                <a:headEnd type="diamond" w="lg" len="lg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>
                <a:cxnSpLocks/>
                <a:endCxn id="16" idx="1"/>
              </p:cNvCxnSpPr>
              <p:nvPr/>
            </p:nvCxnSpPr>
            <p:spPr>
              <a:xfrm>
                <a:off x="6282370" y="3680586"/>
                <a:ext cx="764381" cy="0"/>
              </a:xfrm>
              <a:prstGeom prst="straightConnector1">
                <a:avLst/>
              </a:prstGeom>
              <a:ln>
                <a:headEnd type="diamond" w="lg" len="lg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" name="ZoneTexte 6"/>
            <p:cNvSpPr txBox="1"/>
            <p:nvPr/>
          </p:nvSpPr>
          <p:spPr bwMode="auto">
            <a:xfrm>
              <a:off x="4696950" y="3596402"/>
              <a:ext cx="2696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/>
                <a:t>1</a:t>
              </a:r>
            </a:p>
          </p:txBody>
        </p:sp>
        <p:sp>
          <p:nvSpPr>
            <p:cNvPr id="15" name="ZoneTexte 14"/>
            <p:cNvSpPr txBox="1"/>
            <p:nvPr/>
          </p:nvSpPr>
          <p:spPr bwMode="auto">
            <a:xfrm>
              <a:off x="4114800" y="3596401"/>
              <a:ext cx="2696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 dirty="0"/>
                <a:t>4</a:t>
              </a:r>
            </a:p>
          </p:txBody>
        </p:sp>
        <p:sp>
          <p:nvSpPr>
            <p:cNvPr id="20" name="ZoneTexte 19"/>
            <p:cNvSpPr txBox="1"/>
            <p:nvPr/>
          </p:nvSpPr>
          <p:spPr bwMode="auto">
            <a:xfrm>
              <a:off x="6300074" y="3596400"/>
              <a:ext cx="2696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200" dirty="0"/>
                <a:t>1</a:t>
              </a:r>
            </a:p>
          </p:txBody>
        </p:sp>
        <p:sp>
          <p:nvSpPr>
            <p:cNvPr id="21" name="ZoneTexte 20"/>
            <p:cNvSpPr txBox="1"/>
            <p:nvPr/>
          </p:nvSpPr>
          <p:spPr bwMode="auto">
            <a:xfrm>
              <a:off x="6893175" y="3596399"/>
              <a:ext cx="2696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76828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Définition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Trois types d’héritage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Constructeurs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Redéfinition de membres</a:t>
            </a:r>
          </a:p>
          <a:p>
            <a:pPr lvl="0">
              <a:lnSpc>
                <a:spcPct val="80000"/>
              </a:lnSpc>
            </a:pPr>
            <a:r>
              <a:rPr lang="fr-FR" sz="1700" dirty="0">
                <a:solidFill>
                  <a:srgbClr val="FFFFFF"/>
                </a:solidFill>
              </a:rPr>
              <a:t>Masquage de noms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 dirty="0">
                <a:solidFill>
                  <a:srgbClr val="EFFAFF"/>
                </a:solidFill>
              </a:rPr>
              <a:t>Héritage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Quand utiliser quoi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L’agrégation</a:t>
            </a:r>
          </a:p>
          <a:p>
            <a:pPr lvl="1"/>
            <a:r>
              <a:rPr lang="fr-FR" sz="2100" dirty="0"/>
              <a:t>Quand on peut dire « 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utilise</a:t>
            </a:r>
            <a:r>
              <a:rPr lang="fr-FR" sz="2100" dirty="0"/>
              <a:t> 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</a:t>
            </a:r>
            <a:r>
              <a:rPr lang="fr-FR" sz="2100" dirty="0"/>
              <a:t> » ou « 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utilise</a:t>
            </a:r>
            <a:r>
              <a:rPr lang="fr-FR" sz="2100" dirty="0"/>
              <a:t> </a:t>
            </a:r>
            <a:r>
              <a:rPr lang="fr-FR" sz="21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une</a:t>
            </a:r>
            <a:r>
              <a:rPr lang="fr-FR" sz="2100" dirty="0"/>
              <a:t> » entre deux entités</a:t>
            </a:r>
          </a:p>
          <a:p>
            <a:pPr lvl="2"/>
            <a:r>
              <a:rPr lang="fr-FR" dirty="0"/>
              <a:t>Exemple :</a:t>
            </a:r>
          </a:p>
          <a:p>
            <a:pPr marL="1168400" lvl="2" indent="0">
              <a:buNone/>
            </a:pPr>
            <a:r>
              <a:rPr lang="fr-FR" dirty="0"/>
              <a:t>Un peintre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utilise</a:t>
            </a:r>
            <a:r>
              <a:rPr lang="fr-FR" dirty="0"/>
              <a:t>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</a:t>
            </a:r>
            <a:r>
              <a:rPr lang="fr-FR" dirty="0"/>
              <a:t> pinceau</a:t>
            </a:r>
          </a:p>
          <a:p>
            <a:pPr marL="1168400" lvl="2" indent="0">
              <a:buNone/>
            </a:pPr>
            <a:r>
              <a:rPr lang="fr-FR" dirty="0"/>
              <a:t>Un peintre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utilise</a:t>
            </a:r>
            <a:r>
              <a:rPr lang="fr-FR" dirty="0"/>
              <a:t>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une</a:t>
            </a:r>
            <a:r>
              <a:rPr lang="fr-FR" dirty="0"/>
              <a:t> toile</a:t>
            </a:r>
          </a:p>
          <a:p>
            <a:r>
              <a:rPr lang="fr-FR" dirty="0"/>
              <a:t>Cependant, la différence entre composition et agrégation se fait surtout sur la durée de vie des entités</a:t>
            </a:r>
          </a:p>
          <a:p>
            <a:pPr lvl="1"/>
            <a:r>
              <a:rPr lang="fr-FR" dirty="0"/>
              <a:t>Exemple :</a:t>
            </a:r>
            <a:br>
              <a:rPr lang="fr-FR" dirty="0"/>
            </a:br>
            <a:r>
              <a:rPr lang="fr-FR" dirty="0"/>
              <a:t>La toile survit au peintre et peut être vendue</a:t>
            </a:r>
            <a:br>
              <a:rPr lang="fr-FR" dirty="0"/>
            </a:br>
            <a:r>
              <a:rPr lang="fr-FR" dirty="0"/>
              <a:t>Le pinceau aussi, mais cela n’a pas d’intérêt donc non.</a:t>
            </a:r>
            <a:br>
              <a:rPr lang="fr-FR" dirty="0"/>
            </a:br>
            <a:endParaRPr lang="fr-FR" dirty="0"/>
          </a:p>
          <a:p>
            <a:pPr marL="768350" lvl="1" indent="0">
              <a:buNone/>
            </a:pPr>
            <a:endParaRPr lang="fr-FR" sz="3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Masquage de noms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781301" y="4464248"/>
            <a:ext cx="5714998" cy="317302"/>
            <a:chOff x="2665252" y="3521935"/>
            <a:chExt cx="5714998" cy="317302"/>
          </a:xfrm>
        </p:grpSpPr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4850526" y="3521935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CPeintre</a:t>
              </a:r>
              <a:endParaRPr lang="fr-FR" sz="1200" dirty="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665252" y="3521935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CPinceau</a:t>
              </a:r>
              <a:endParaRPr lang="fr-FR" sz="1200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7046751" y="3521935"/>
              <a:ext cx="1333499" cy="31730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CToile</a:t>
              </a:r>
              <a:endParaRPr lang="fr-FR" sz="1200" dirty="0"/>
            </a:p>
          </p:txBody>
        </p:sp>
        <p:cxnSp>
          <p:nvCxnSpPr>
            <p:cNvPr id="11" name="Connecteur droit avec flèche 10"/>
            <p:cNvCxnSpPr>
              <a:cxnSpLocks/>
              <a:endCxn id="9" idx="3"/>
            </p:cNvCxnSpPr>
            <p:nvPr/>
          </p:nvCxnSpPr>
          <p:spPr>
            <a:xfrm flipH="1">
              <a:off x="3998751" y="3680586"/>
              <a:ext cx="752475" cy="0"/>
            </a:xfrm>
            <a:prstGeom prst="straightConnector1">
              <a:avLst/>
            </a:prstGeom>
            <a:ln>
              <a:headEnd type="diamond" w="lg" len="lg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Losange 11"/>
            <p:cNvSpPr/>
            <p:nvPr/>
          </p:nvSpPr>
          <p:spPr>
            <a:xfrm>
              <a:off x="6184025" y="3566286"/>
              <a:ext cx="228600" cy="228600"/>
            </a:xfrm>
            <a:prstGeom prst="diamond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avec flèche 12"/>
            <p:cNvCxnSpPr>
              <a:stCxn id="12" idx="3"/>
              <a:endCxn id="10" idx="1"/>
            </p:cNvCxnSpPr>
            <p:nvPr/>
          </p:nvCxnSpPr>
          <p:spPr>
            <a:xfrm>
              <a:off x="6412625" y="3680586"/>
              <a:ext cx="634126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284111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3925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858CC0-90F5-4768-B63D-CF9F6FA407E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791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0">
        <p15:prstTrans prst="fractur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20/03/2023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00" y="0"/>
            <a:ext cx="1855484" cy="3420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3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Deuxième grand principe </a:t>
            </a:r>
            <a:r>
              <a:rPr lang="fr-FR" dirty="0"/>
              <a:t>de la P.O.O.</a:t>
            </a:r>
          </a:p>
          <a:p>
            <a:pPr>
              <a:defRPr/>
            </a:pPr>
            <a:r>
              <a:rPr lang="fr-FR" dirty="0"/>
              <a:t>Une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B</a:t>
            </a:r>
            <a:r>
              <a:rPr lang="fr-FR" dirty="0">
                <a:solidFill>
                  <a:srgbClr val="2B91AF"/>
                </a:solidFill>
              </a:rPr>
              <a:t> </a:t>
            </a:r>
            <a:r>
              <a:rPr lang="fr-FR" dirty="0"/>
              <a:t>peut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hériter</a:t>
            </a:r>
            <a:r>
              <a:rPr lang="fr-FR" dirty="0"/>
              <a:t> d’une classe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A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/>
              <a:t>Conception</a:t>
            </a:r>
          </a:p>
          <a:p>
            <a:pPr lvl="2">
              <a:defRPr/>
            </a:pPr>
            <a:r>
              <a:rPr lang="fr-FR" dirty="0"/>
              <a:t>Un objet de type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  <a:r>
              <a:rPr lang="fr-FR" dirty="0">
                <a:solidFill>
                  <a:srgbClr val="2B91AF"/>
                </a:solidFill>
              </a:rPr>
              <a:t>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 un</a:t>
            </a:r>
            <a:r>
              <a:rPr lang="fr-FR" dirty="0"/>
              <a:t> objet de type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</a:p>
          <a:p>
            <a:pPr lvl="2">
              <a:defRPr/>
            </a:pPr>
            <a:r>
              <a:rPr lang="fr-FR" dirty="0"/>
              <a:t>Exemples</a:t>
            </a:r>
          </a:p>
          <a:p>
            <a:pPr lvl="3">
              <a:defRPr/>
            </a:pPr>
            <a:r>
              <a:rPr lang="fr-FR" dirty="0"/>
              <a:t>Une voiture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 un</a:t>
            </a:r>
            <a:r>
              <a:rPr lang="fr-FR" dirty="0"/>
              <a:t> véhicule</a:t>
            </a:r>
          </a:p>
          <a:p>
            <a:pPr lvl="3">
              <a:defRPr/>
            </a:pPr>
            <a:r>
              <a:rPr lang="fr-FR" dirty="0"/>
              <a:t>Un segment </a:t>
            </a:r>
            <a:r>
              <a:rPr lang="fr-F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est un</a:t>
            </a:r>
            <a:r>
              <a:rPr lang="fr-FR" dirty="0"/>
              <a:t> objet graphique</a:t>
            </a:r>
          </a:p>
          <a:p>
            <a:pPr lvl="2">
              <a:defRPr/>
            </a:pPr>
            <a:r>
              <a:rPr lang="fr-FR" dirty="0"/>
              <a:t>Notion d’inclusion :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  <a:r>
              <a:rPr lang="fr-FR" dirty="0">
                <a:solidFill>
                  <a:srgbClr val="2B91AF"/>
                </a:solidFill>
              </a:rPr>
              <a:t> </a:t>
            </a:r>
            <a:r>
              <a:rPr lang="fr-FR" dirty="0"/>
              <a:t>est inclus dans 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</a:t>
            </a:fld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Héritage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Définition</a:t>
            </a:r>
          </a:p>
          <a:p>
            <a:pPr lvl="1"/>
            <a:r>
              <a:rPr lang="fr-FR" dirty="0"/>
              <a:t>Trois types d’héritage</a:t>
            </a:r>
          </a:p>
          <a:p>
            <a:pPr lvl="1"/>
            <a:r>
              <a:rPr lang="fr-FR" dirty="0"/>
              <a:t>Construction</a:t>
            </a:r>
          </a:p>
          <a:p>
            <a:pPr lvl="1"/>
            <a:r>
              <a:rPr lang="fr-FR" dirty="0"/>
              <a:t>Redéfinition de membres</a:t>
            </a:r>
          </a:p>
          <a:p>
            <a:pPr lvl="1"/>
            <a:r>
              <a:rPr lang="fr-FR" dirty="0"/>
              <a:t>Masquage de noms</a:t>
            </a:r>
          </a:p>
          <a:p>
            <a:pPr lvl="1"/>
            <a:r>
              <a:rPr lang="fr-FR" dirty="0"/>
              <a:t>Bilan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105400" y="2057400"/>
            <a:ext cx="1219200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anchor="t" anchorCtr="0"/>
          <a:lstStyle/>
          <a:p>
            <a:pPr algn="ctr"/>
            <a:r>
              <a:rPr lang="fr-FR" sz="1600" dirty="0"/>
              <a:t>A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05400" y="2667000"/>
            <a:ext cx="1219200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/>
          <a:lstStyle/>
          <a:p>
            <a:pPr algn="ctr"/>
            <a:r>
              <a:rPr lang="fr-FR" sz="1600" dirty="0"/>
              <a:t>B</a:t>
            </a:r>
          </a:p>
        </p:txBody>
      </p:sp>
      <p:cxnSp>
        <p:nvCxnSpPr>
          <p:cNvPr id="14" name="Connecteur droit avec flèche 13"/>
          <p:cNvCxnSpPr>
            <a:cxnSpLocks noChangeShapeType="1"/>
            <a:stCxn id="12" idx="0"/>
            <a:endCxn id="11" idx="2"/>
          </p:cNvCxnSpPr>
          <p:nvPr/>
        </p:nvCxnSpPr>
        <p:spPr bwMode="auto">
          <a:xfrm flipV="1">
            <a:off x="5715000" y="2343150"/>
            <a:ext cx="0" cy="323850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Groupe 15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18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994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1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FR" sz="1800" dirty="0"/>
              <a:t>Relation d’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héritage</a:t>
            </a:r>
            <a:r>
              <a:rPr lang="fr-FR" sz="1800" dirty="0"/>
              <a:t> entre deux classes</a:t>
            </a:r>
          </a:p>
          <a:p>
            <a:pPr lvl="1">
              <a:defRPr/>
            </a:pPr>
            <a:r>
              <a:rPr lang="fr-FR" sz="1600" dirty="0"/>
              <a:t>Si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  <a:r>
              <a:rPr lang="fr-FR" sz="1600" dirty="0">
                <a:solidFill>
                  <a:srgbClr val="2B91AF"/>
                </a:solidFill>
              </a:rPr>
              <a:t> </a:t>
            </a:r>
            <a:r>
              <a:rPr lang="fr-FR" sz="1600" dirty="0"/>
              <a:t>hérite de 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  <a:r>
              <a:rPr lang="fr-FR" sz="1600" dirty="0"/>
              <a:t>, alors</a:t>
            </a:r>
          </a:p>
          <a:p>
            <a:pPr lvl="2">
              <a:defRPr/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  <a:r>
              <a:rPr lang="fr-FR" sz="1400" dirty="0">
                <a:solidFill>
                  <a:srgbClr val="2B91AF"/>
                </a:solidFill>
              </a:rPr>
              <a:t> </a:t>
            </a:r>
            <a:r>
              <a:rPr lang="fr-FR" sz="1400" dirty="0"/>
              <a:t>est la classe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mère</a:t>
            </a:r>
            <a:r>
              <a:rPr lang="fr-FR" sz="1400" dirty="0"/>
              <a:t> ou classe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de base</a:t>
            </a:r>
            <a:r>
              <a:rPr lang="fr-FR" sz="1400" dirty="0"/>
              <a:t> de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</a:p>
          <a:p>
            <a:pPr lvl="2">
              <a:defRPr/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  <a:r>
              <a:rPr lang="fr-FR" sz="1400" dirty="0">
                <a:solidFill>
                  <a:srgbClr val="2B91AF"/>
                </a:solidFill>
              </a:rPr>
              <a:t> </a:t>
            </a:r>
            <a:r>
              <a:rPr lang="fr-FR" sz="1400" dirty="0"/>
              <a:t>est la classe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fille </a:t>
            </a:r>
            <a:r>
              <a:rPr lang="fr-FR" sz="1400" dirty="0"/>
              <a:t>ou classe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dérivée</a:t>
            </a:r>
            <a:r>
              <a:rPr lang="fr-FR" sz="1400" dirty="0"/>
              <a:t> de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</a:p>
          <a:p>
            <a:pPr lvl="2">
              <a:defRPr/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  <a:r>
              <a:rPr lang="fr-FR" sz="1400" dirty="0">
                <a:solidFill>
                  <a:srgbClr val="2B91AF"/>
                </a:solidFill>
              </a:rPr>
              <a:t> </a:t>
            </a:r>
            <a:r>
              <a:rPr lang="fr-FR" sz="1400" dirty="0"/>
              <a:t>est une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spécialisation</a:t>
            </a:r>
            <a:r>
              <a:rPr lang="fr-FR" sz="1400" dirty="0"/>
              <a:t> de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</a:p>
          <a:p>
            <a:pPr lvl="2">
              <a:defRPr/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A</a:t>
            </a:r>
            <a:r>
              <a:rPr lang="fr-FR" sz="1400" dirty="0">
                <a:solidFill>
                  <a:srgbClr val="2B91AF"/>
                </a:solidFill>
              </a:rPr>
              <a:t> </a:t>
            </a:r>
            <a:r>
              <a:rPr lang="fr-FR" sz="1400" dirty="0"/>
              <a:t>est une </a:t>
            </a:r>
            <a:r>
              <a:rPr lang="fr-FR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50000"/>
                    </a:srgbClr>
                  </a:outerShdw>
                </a:effectLst>
              </a:rPr>
              <a:t>généralisation</a:t>
            </a:r>
            <a:r>
              <a:rPr lang="fr-FR" sz="1400" dirty="0"/>
              <a:t> de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B</a:t>
            </a:r>
          </a:p>
          <a:p>
            <a:pPr lvl="1">
              <a:defRPr/>
            </a:pPr>
            <a:r>
              <a:rPr lang="fr-FR" sz="1600" dirty="0"/>
              <a:t>Exemple :</a:t>
            </a:r>
          </a:p>
          <a:p>
            <a:pPr lvl="1">
              <a:defRPr/>
            </a:pPr>
            <a:endParaRPr lang="fr-FR" sz="1600" dirty="0"/>
          </a:p>
          <a:p>
            <a:endParaRPr lang="fr-FR" sz="2400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44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cxnSp>
        <p:nvCxnSpPr>
          <p:cNvPr id="45060" name="AutoShape 4"/>
          <p:cNvCxnSpPr>
            <a:cxnSpLocks noChangeShapeType="1"/>
            <a:stCxn id="10268" idx="0"/>
            <a:endCxn id="10270" idx="2"/>
          </p:cNvCxnSpPr>
          <p:nvPr/>
        </p:nvCxnSpPr>
        <p:spPr bwMode="auto">
          <a:xfrm rot="5400000" flipH="1" flipV="1">
            <a:off x="5168016" y="1699510"/>
            <a:ext cx="336947" cy="3338728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062" name="AutoShape 6"/>
          <p:cNvCxnSpPr>
            <a:cxnSpLocks noChangeShapeType="1"/>
            <a:stCxn id="10264" idx="0"/>
            <a:endCxn id="10270" idx="2"/>
          </p:cNvCxnSpPr>
          <p:nvPr/>
        </p:nvCxnSpPr>
        <p:spPr bwMode="auto">
          <a:xfrm rot="16200000" flipV="1">
            <a:off x="7393889" y="2812364"/>
            <a:ext cx="342900" cy="1118972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063" name="AutoShape 7"/>
          <p:cNvCxnSpPr>
            <a:cxnSpLocks noChangeShapeType="1"/>
            <a:stCxn id="10262" idx="0"/>
            <a:endCxn id="10268" idx="2"/>
          </p:cNvCxnSpPr>
          <p:nvPr/>
        </p:nvCxnSpPr>
        <p:spPr bwMode="auto">
          <a:xfrm rot="5400000" flipH="1" flipV="1">
            <a:off x="3254574" y="3987999"/>
            <a:ext cx="348853" cy="476250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064" name="AutoShape 8"/>
          <p:cNvCxnSpPr>
            <a:cxnSpLocks noChangeShapeType="1"/>
            <a:stCxn id="10260" idx="0"/>
            <a:endCxn id="10268" idx="2"/>
          </p:cNvCxnSpPr>
          <p:nvPr/>
        </p:nvCxnSpPr>
        <p:spPr bwMode="auto">
          <a:xfrm rot="16200000" flipV="1">
            <a:off x="4168974" y="3549849"/>
            <a:ext cx="348853" cy="1352550"/>
          </a:xfrm>
          <a:prstGeom prst="bentConnector3">
            <a:avLst>
              <a:gd name="adj1" fmla="val 50000"/>
            </a:avLst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158128" y="2514600"/>
            <a:ext cx="1695450" cy="685800"/>
            <a:chOff x="2088" y="2112"/>
            <a:chExt cx="1584" cy="576"/>
          </a:xfrm>
        </p:grpSpPr>
        <p:sp>
          <p:nvSpPr>
            <p:cNvPr id="10270" name="Rectangle 10"/>
            <p:cNvSpPr>
              <a:spLocks noChangeArrowheads="1"/>
            </p:cNvSpPr>
            <p:nvPr/>
          </p:nvSpPr>
          <p:spPr bwMode="auto">
            <a:xfrm>
              <a:off x="2088" y="2112"/>
              <a:ext cx="1584" cy="57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/>
                <a:t>CObjetGraphique</a:t>
              </a:r>
            </a:p>
            <a:p>
              <a:pPr algn="ctr"/>
              <a:r>
                <a:rPr lang="fr-FR" sz="1400"/>
                <a:t>position</a:t>
              </a:r>
            </a:p>
            <a:p>
              <a:pPr algn="ctr"/>
              <a:r>
                <a:rPr lang="fr-FR" sz="1400"/>
                <a:t>couleur</a:t>
              </a:r>
            </a:p>
          </p:txBody>
        </p:sp>
        <p:sp>
          <p:nvSpPr>
            <p:cNvPr id="10271" name="Line 11"/>
            <p:cNvSpPr>
              <a:spLocks noChangeShapeType="1"/>
            </p:cNvSpPr>
            <p:nvPr/>
          </p:nvSpPr>
          <p:spPr bwMode="auto">
            <a:xfrm>
              <a:off x="2088" y="2304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tIns="0" anchor="t" anchorCtr="0"/>
            <a:lstStyle/>
            <a:p>
              <a:pPr algn="ctr"/>
              <a:endParaRPr lang="fr-FR" sz="1400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686050" y="3537347"/>
            <a:ext cx="1962150" cy="514350"/>
            <a:chOff x="252" y="2971"/>
            <a:chExt cx="1584" cy="432"/>
          </a:xfrm>
        </p:grpSpPr>
        <p:sp>
          <p:nvSpPr>
            <p:cNvPr id="10268" name="Rectangle 13"/>
            <p:cNvSpPr>
              <a:spLocks noChangeArrowheads="1"/>
            </p:cNvSpPr>
            <p:nvPr/>
          </p:nvSpPr>
          <p:spPr bwMode="auto">
            <a:xfrm>
              <a:off x="252" y="2971"/>
              <a:ext cx="1584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 dirty="0" err="1"/>
                <a:t>CObjetPlein</a:t>
              </a:r>
              <a:endParaRPr lang="fr-FR" sz="1400" dirty="0"/>
            </a:p>
            <a:p>
              <a:pPr algn="ctr"/>
              <a:r>
                <a:rPr lang="fr-FR" sz="1400" dirty="0"/>
                <a:t>couleur de remplissage</a:t>
              </a:r>
            </a:p>
          </p:txBody>
        </p:sp>
        <p:sp>
          <p:nvSpPr>
            <p:cNvPr id="10269" name="Line 14"/>
            <p:cNvSpPr>
              <a:spLocks noChangeShapeType="1"/>
            </p:cNvSpPr>
            <p:nvPr/>
          </p:nvSpPr>
          <p:spPr bwMode="auto">
            <a:xfrm>
              <a:off x="252" y="316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tIns="0" anchor="t" anchorCtr="0"/>
            <a:lstStyle/>
            <a:p>
              <a:pPr algn="ctr"/>
              <a:endParaRPr lang="fr-FR" sz="1400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029200" y="3543301"/>
            <a:ext cx="1695450" cy="508397"/>
            <a:chOff x="2088" y="2976"/>
            <a:chExt cx="1584" cy="427"/>
          </a:xfrm>
        </p:grpSpPr>
        <p:sp>
          <p:nvSpPr>
            <p:cNvPr id="10266" name="Rectangle 16"/>
            <p:cNvSpPr>
              <a:spLocks noChangeArrowheads="1"/>
            </p:cNvSpPr>
            <p:nvPr/>
          </p:nvSpPr>
          <p:spPr bwMode="auto">
            <a:xfrm>
              <a:off x="2088" y="2976"/>
              <a:ext cx="1584" cy="42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 dirty="0" err="1"/>
                <a:t>CSegment</a:t>
              </a:r>
              <a:endParaRPr lang="fr-FR" sz="1400" dirty="0"/>
            </a:p>
            <a:p>
              <a:pPr algn="ctr"/>
              <a:r>
                <a:rPr lang="fr-FR" sz="1400" dirty="0"/>
                <a:t>point d’arrivé</a:t>
              </a:r>
            </a:p>
          </p:txBody>
        </p:sp>
        <p:sp>
          <p:nvSpPr>
            <p:cNvPr id="10267" name="Line 17"/>
            <p:cNvSpPr>
              <a:spLocks noChangeShapeType="1"/>
            </p:cNvSpPr>
            <p:nvPr/>
          </p:nvSpPr>
          <p:spPr bwMode="auto">
            <a:xfrm>
              <a:off x="2088" y="316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tIns="0" anchor="t" anchorCtr="0"/>
            <a:lstStyle/>
            <a:p>
              <a:pPr algn="ctr"/>
              <a:endParaRPr lang="fr-FR" sz="1400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277100" y="3543300"/>
            <a:ext cx="1695450" cy="628650"/>
            <a:chOff x="3924" y="2976"/>
            <a:chExt cx="1584" cy="528"/>
          </a:xfrm>
        </p:grpSpPr>
        <p:sp>
          <p:nvSpPr>
            <p:cNvPr id="10264" name="Rectangle 19"/>
            <p:cNvSpPr>
              <a:spLocks noChangeArrowheads="1"/>
            </p:cNvSpPr>
            <p:nvPr/>
          </p:nvSpPr>
          <p:spPr bwMode="auto">
            <a:xfrm>
              <a:off x="3924" y="2976"/>
              <a:ext cx="1584" cy="5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 dirty="0" err="1"/>
                <a:t>CSpline</a:t>
              </a:r>
              <a:endParaRPr lang="fr-FR" sz="1400" dirty="0"/>
            </a:p>
            <a:p>
              <a:pPr algn="ctr"/>
              <a:r>
                <a:rPr lang="fr-FR" sz="1400" dirty="0"/>
                <a:t>points de contrôles</a:t>
              </a:r>
            </a:p>
            <a:p>
              <a:pPr algn="ctr"/>
              <a:r>
                <a:rPr lang="fr-FR" sz="1400" dirty="0"/>
                <a:t>nombre de points</a:t>
              </a:r>
            </a:p>
          </p:txBody>
        </p:sp>
        <p:sp>
          <p:nvSpPr>
            <p:cNvPr id="10265" name="Line 20"/>
            <p:cNvSpPr>
              <a:spLocks noChangeShapeType="1"/>
            </p:cNvSpPr>
            <p:nvPr/>
          </p:nvSpPr>
          <p:spPr bwMode="auto">
            <a:xfrm>
              <a:off x="3924" y="316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2343150" y="4400550"/>
            <a:ext cx="1695450" cy="628650"/>
            <a:chOff x="0" y="3696"/>
            <a:chExt cx="1584" cy="528"/>
          </a:xfrm>
        </p:grpSpPr>
        <p:sp>
          <p:nvSpPr>
            <p:cNvPr id="10262" name="Rectangle 22"/>
            <p:cNvSpPr>
              <a:spLocks noChangeArrowheads="1"/>
            </p:cNvSpPr>
            <p:nvPr/>
          </p:nvSpPr>
          <p:spPr bwMode="auto">
            <a:xfrm>
              <a:off x="0" y="3696"/>
              <a:ext cx="1584" cy="5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 dirty="0" err="1"/>
                <a:t>CPolygone</a:t>
              </a:r>
              <a:endParaRPr lang="fr-FR" sz="1400" dirty="0"/>
            </a:p>
            <a:p>
              <a:pPr algn="ctr"/>
              <a:r>
                <a:rPr lang="fr-FR" sz="1400" dirty="0"/>
                <a:t>points</a:t>
              </a:r>
            </a:p>
            <a:p>
              <a:pPr algn="ctr"/>
              <a:r>
                <a:rPr lang="fr-FR" sz="1400" dirty="0"/>
                <a:t>nombre de points</a:t>
              </a:r>
            </a:p>
          </p:txBody>
        </p:sp>
        <p:sp>
          <p:nvSpPr>
            <p:cNvPr id="10263" name="Line 23"/>
            <p:cNvSpPr>
              <a:spLocks noChangeShapeType="1"/>
            </p:cNvSpPr>
            <p:nvPr/>
          </p:nvSpPr>
          <p:spPr bwMode="auto">
            <a:xfrm>
              <a:off x="0" y="388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4171950" y="4400550"/>
            <a:ext cx="1695450" cy="514350"/>
            <a:chOff x="1728" y="3696"/>
            <a:chExt cx="1584" cy="432"/>
          </a:xfrm>
        </p:grpSpPr>
        <p:sp>
          <p:nvSpPr>
            <p:cNvPr id="10260" name="Rectangle 25"/>
            <p:cNvSpPr>
              <a:spLocks noChangeArrowheads="1"/>
            </p:cNvSpPr>
            <p:nvPr/>
          </p:nvSpPr>
          <p:spPr bwMode="auto">
            <a:xfrm>
              <a:off x="1728" y="3696"/>
              <a:ext cx="1584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tIns="0" anchor="t" anchorCtr="0"/>
            <a:lstStyle/>
            <a:p>
              <a:pPr algn="ctr"/>
              <a:r>
                <a:rPr lang="fr-FR" sz="1400" dirty="0" err="1"/>
                <a:t>CDisque</a:t>
              </a:r>
              <a:endParaRPr lang="fr-FR" sz="1400" dirty="0"/>
            </a:p>
            <a:p>
              <a:pPr algn="ctr"/>
              <a:r>
                <a:rPr lang="fr-FR" sz="1400" dirty="0"/>
                <a:t>rayon</a:t>
              </a:r>
            </a:p>
          </p:txBody>
        </p:sp>
        <p:sp>
          <p:nvSpPr>
            <p:cNvPr id="10261" name="Line 26"/>
            <p:cNvSpPr>
              <a:spLocks noChangeShapeType="1"/>
            </p:cNvSpPr>
            <p:nvPr/>
          </p:nvSpPr>
          <p:spPr bwMode="auto">
            <a:xfrm>
              <a:off x="1728" y="388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200"/>
            </a:p>
          </p:txBody>
        </p:sp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225144" y="1475185"/>
            <a:ext cx="1233055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anchor="t" anchorCtr="0"/>
          <a:lstStyle/>
          <a:p>
            <a:pPr algn="ctr"/>
            <a:r>
              <a:rPr lang="fr-FR" sz="1400" dirty="0"/>
              <a:t>A</a:t>
            </a:r>
          </a:p>
        </p:txBody>
      </p:sp>
      <p:cxnSp>
        <p:nvCxnSpPr>
          <p:cNvPr id="14" name="Connecteur droit avec flèche 13"/>
          <p:cNvCxnSpPr>
            <a:cxnSpLocks noChangeShapeType="1"/>
            <a:stCxn id="12" idx="0"/>
            <a:endCxn id="11" idx="2"/>
          </p:cNvCxnSpPr>
          <p:nvPr/>
        </p:nvCxnSpPr>
        <p:spPr bwMode="auto">
          <a:xfrm flipV="1">
            <a:off x="7841672" y="1760935"/>
            <a:ext cx="0" cy="228600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10266" idx="0"/>
            <a:endCxn id="10270" idx="2"/>
          </p:cNvCxnSpPr>
          <p:nvPr/>
        </p:nvCxnSpPr>
        <p:spPr>
          <a:xfrm rot="5400000" flipH="1" flipV="1">
            <a:off x="6269939" y="2807387"/>
            <a:ext cx="342901" cy="1128928"/>
          </a:xfrm>
          <a:prstGeom prst="bentConnector3">
            <a:avLst/>
          </a:prstGeom>
          <a:ln>
            <a:headEnd/>
            <a:tailEnd type="triangl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225144" y="1989535"/>
            <a:ext cx="1233055" cy="2857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anchor="t" anchorCtr="0"/>
          <a:lstStyle/>
          <a:p>
            <a:pPr algn="ctr"/>
            <a:r>
              <a:rPr lang="fr-FR" sz="1400" dirty="0"/>
              <a:t>B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37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0697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sz="2800" dirty="0"/>
              <a:t>Les classes filles sont dotées des membres de leurs classes mères</a:t>
            </a:r>
          </a:p>
          <a:p>
            <a:pPr lvl="1"/>
            <a:endParaRPr lang="fr-FR" sz="2400" dirty="0"/>
          </a:p>
          <a:p>
            <a:pPr lvl="1"/>
            <a:r>
              <a:rPr lang="fr-FR" sz="2400" b="1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CObjetPlein</a:t>
            </a:r>
            <a:r>
              <a:rPr lang="fr-FR" sz="2400" dirty="0"/>
              <a:t> à pour membres</a:t>
            </a:r>
          </a:p>
          <a:p>
            <a:pPr lvl="2"/>
            <a:r>
              <a:rPr lang="fr-FR" sz="2000" dirty="0"/>
              <a:t>couleur de remplissage</a:t>
            </a:r>
          </a:p>
          <a:p>
            <a:pPr lvl="2"/>
            <a:r>
              <a:rPr lang="fr-FR" sz="2000" dirty="0"/>
              <a:t>position</a:t>
            </a:r>
          </a:p>
          <a:p>
            <a:pPr lvl="2"/>
            <a:r>
              <a:rPr lang="fr-FR" sz="2000" dirty="0"/>
              <a:t>couleur</a:t>
            </a:r>
          </a:p>
          <a:p>
            <a:pPr lvl="1"/>
            <a:endParaRPr lang="fr-FR" sz="2400" dirty="0"/>
          </a:p>
          <a:p>
            <a:pPr lvl="1"/>
            <a:r>
              <a:rPr lang="fr-FR" sz="2400" b="1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</a:rPr>
              <a:t>CPolygone</a:t>
            </a:r>
            <a:r>
              <a:rPr lang="fr-FR" sz="2400" dirty="0"/>
              <a:t> à pour membres</a:t>
            </a:r>
          </a:p>
          <a:p>
            <a:pPr lvl="2"/>
            <a:r>
              <a:rPr lang="fr-FR" sz="2000" dirty="0"/>
              <a:t>points</a:t>
            </a:r>
          </a:p>
          <a:p>
            <a:pPr lvl="2"/>
            <a:r>
              <a:rPr lang="fr-FR" sz="2000" dirty="0"/>
              <a:t>nombre de points</a:t>
            </a:r>
          </a:p>
          <a:p>
            <a:pPr lvl="2"/>
            <a:r>
              <a:rPr lang="fr-FR" sz="2000" dirty="0"/>
              <a:t>couleur de remplissage</a:t>
            </a:r>
          </a:p>
          <a:p>
            <a:pPr lvl="2"/>
            <a:r>
              <a:rPr lang="fr-FR" sz="2000" dirty="0"/>
              <a:t>position</a:t>
            </a:r>
          </a:p>
          <a:p>
            <a:pPr lvl="2"/>
            <a:r>
              <a:rPr lang="fr-FR" sz="2000" dirty="0"/>
              <a:t>couleur</a:t>
            </a:r>
          </a:p>
          <a:p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Définition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Trois types d’héritage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cxnSp>
        <p:nvCxnSpPr>
          <p:cNvPr id="72708" name="AutoShape 4"/>
          <p:cNvCxnSpPr>
            <a:cxnSpLocks noChangeShapeType="1"/>
            <a:stCxn id="11277" idx="0"/>
            <a:endCxn id="11279" idx="2"/>
          </p:cNvCxnSpPr>
          <p:nvPr/>
        </p:nvCxnSpPr>
        <p:spPr bwMode="auto">
          <a:xfrm flipV="1">
            <a:off x="7848600" y="2571750"/>
            <a:ext cx="0" cy="342900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709" name="AutoShape 5"/>
          <p:cNvCxnSpPr>
            <a:cxnSpLocks noChangeShapeType="1"/>
            <a:stCxn id="11275" idx="0"/>
            <a:endCxn id="11277" idx="2"/>
          </p:cNvCxnSpPr>
          <p:nvPr/>
        </p:nvCxnSpPr>
        <p:spPr bwMode="auto">
          <a:xfrm flipV="1">
            <a:off x="7848600" y="3429000"/>
            <a:ext cx="0" cy="342900"/>
          </a:xfrm>
          <a:prstGeom prst="straightConnector1">
            <a:avLst/>
          </a:prstGeom>
          <a:ln>
            <a:headEnd/>
            <a:tailEnd type="triangle" w="lg" len="lg"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010400" y="1885950"/>
            <a:ext cx="1676400" cy="685800"/>
            <a:chOff x="2088" y="2112"/>
            <a:chExt cx="1584" cy="576"/>
          </a:xfrm>
        </p:grpSpPr>
        <p:sp>
          <p:nvSpPr>
            <p:cNvPr id="11279" name="Rectangle 7"/>
            <p:cNvSpPr>
              <a:spLocks noChangeArrowheads="1"/>
            </p:cNvSpPr>
            <p:nvPr/>
          </p:nvSpPr>
          <p:spPr bwMode="auto">
            <a:xfrm>
              <a:off x="2088" y="2112"/>
              <a:ext cx="1584" cy="57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CObjetGraphique</a:t>
              </a:r>
              <a:endParaRPr lang="fr-FR" sz="1200" dirty="0"/>
            </a:p>
            <a:p>
              <a:pPr algn="ctr">
                <a:lnSpc>
                  <a:spcPct val="130000"/>
                </a:lnSpc>
              </a:pPr>
              <a:r>
                <a:rPr lang="fr-FR" sz="1200" dirty="0"/>
                <a:t>position</a:t>
              </a:r>
            </a:p>
            <a:p>
              <a:pPr algn="ctr"/>
              <a:r>
                <a:rPr lang="fr-FR" sz="1200" dirty="0"/>
                <a:t>couleur</a:t>
              </a:r>
            </a:p>
          </p:txBody>
        </p:sp>
        <p:sp>
          <p:nvSpPr>
            <p:cNvPr id="11280" name="Line 8"/>
            <p:cNvSpPr>
              <a:spLocks noChangeShapeType="1"/>
            </p:cNvSpPr>
            <p:nvPr/>
          </p:nvSpPr>
          <p:spPr bwMode="auto">
            <a:xfrm>
              <a:off x="2088" y="2304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010400" y="2914650"/>
            <a:ext cx="1676400" cy="514350"/>
            <a:chOff x="252" y="2971"/>
            <a:chExt cx="1584" cy="432"/>
          </a:xfrm>
        </p:grpSpPr>
        <p:sp>
          <p:nvSpPr>
            <p:cNvPr id="11277" name="Rectangle 10"/>
            <p:cNvSpPr>
              <a:spLocks noChangeArrowheads="1"/>
            </p:cNvSpPr>
            <p:nvPr/>
          </p:nvSpPr>
          <p:spPr bwMode="auto">
            <a:xfrm>
              <a:off x="252" y="2971"/>
              <a:ext cx="1584" cy="4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 dirty="0" err="1"/>
                <a:t>CObjetPlein</a:t>
              </a:r>
              <a:endParaRPr lang="fr-FR" sz="1200" dirty="0"/>
            </a:p>
            <a:p>
              <a:pPr algn="ctr">
                <a:lnSpc>
                  <a:spcPct val="130000"/>
                </a:lnSpc>
              </a:pPr>
              <a:r>
                <a:rPr lang="fr-FR" sz="1200" dirty="0"/>
                <a:t>couleur de remplissage</a:t>
              </a:r>
            </a:p>
          </p:txBody>
        </p:sp>
        <p:sp>
          <p:nvSpPr>
            <p:cNvPr id="11278" name="Line 11"/>
            <p:cNvSpPr>
              <a:spLocks noChangeShapeType="1"/>
            </p:cNvSpPr>
            <p:nvPr/>
          </p:nvSpPr>
          <p:spPr bwMode="auto">
            <a:xfrm>
              <a:off x="252" y="316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7010400" y="3771900"/>
            <a:ext cx="1676400" cy="742950"/>
            <a:chOff x="0" y="3696"/>
            <a:chExt cx="1584" cy="528"/>
          </a:xfrm>
        </p:grpSpPr>
        <p:sp>
          <p:nvSpPr>
            <p:cNvPr id="11275" name="Rectangle 13"/>
            <p:cNvSpPr>
              <a:spLocks noChangeArrowheads="1"/>
            </p:cNvSpPr>
            <p:nvPr/>
          </p:nvSpPr>
          <p:spPr bwMode="auto">
            <a:xfrm>
              <a:off x="0" y="3696"/>
              <a:ext cx="1584" cy="5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fr-FR" sz="1200"/>
                <a:t>CPolygone</a:t>
              </a:r>
            </a:p>
            <a:p>
              <a:pPr algn="ctr">
                <a:lnSpc>
                  <a:spcPct val="130000"/>
                </a:lnSpc>
              </a:pPr>
              <a:r>
                <a:rPr lang="fr-FR" sz="1200"/>
                <a:t>points</a:t>
              </a:r>
            </a:p>
            <a:p>
              <a:pPr algn="ctr"/>
              <a:r>
                <a:rPr lang="fr-FR" sz="1200"/>
                <a:t>nombre de points</a:t>
              </a:r>
            </a:p>
          </p:txBody>
        </p:sp>
        <p:sp>
          <p:nvSpPr>
            <p:cNvPr id="11276" name="Line 14"/>
            <p:cNvSpPr>
              <a:spLocks noChangeShapeType="1"/>
            </p:cNvSpPr>
            <p:nvPr/>
          </p:nvSpPr>
          <p:spPr bwMode="auto">
            <a:xfrm>
              <a:off x="0" y="3888"/>
              <a:ext cx="158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23" name="Picture 4" descr="C:\Users\bealbouy.IUT\AppData\Local\Microsoft\Windows\Temporary Internet Files\Content.IE5\X5O95IQ7\MP900321162[1].jp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C:\Users\bealbouy.IUT\AppData\Local\Microsoft\Windows\Temporary Internet Files\Content.IE5\FNQSHMVE\MP900386714[1].jpg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radi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209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L’héritage - syntaxe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000" dirty="0"/>
              <a:t>Déclaration de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CMaFille</a:t>
            </a:r>
            <a:r>
              <a:rPr lang="fr-FR" sz="2000" dirty="0">
                <a:solidFill>
                  <a:srgbClr val="2B91AF"/>
                </a:solidFill>
              </a:rPr>
              <a:t> </a:t>
            </a:r>
            <a:r>
              <a:rPr lang="fr-FR" sz="2000" dirty="0"/>
              <a:t>qui hérite de </a:t>
            </a:r>
            <a:r>
              <a:rPr lang="fr-FR" sz="2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CMaMere</a:t>
            </a:r>
            <a:r>
              <a:rPr lang="fr-FR" sz="2000" dirty="0">
                <a:solidFill>
                  <a:srgbClr val="2B91AF"/>
                </a:solidFill>
              </a:rPr>
              <a:t> </a:t>
            </a:r>
            <a:r>
              <a:rPr lang="fr-FR" sz="2000" dirty="0"/>
              <a:t>:</a:t>
            </a:r>
          </a:p>
          <a:p>
            <a:pPr>
              <a:lnSpc>
                <a:spcPct val="90000"/>
              </a:lnSpc>
            </a:pPr>
            <a:endParaRPr lang="fr-FR" sz="2000" dirty="0"/>
          </a:p>
          <a:p>
            <a:pPr>
              <a:lnSpc>
                <a:spcPct val="90000"/>
              </a:lnSpc>
            </a:pPr>
            <a:endParaRPr lang="fr-FR" sz="2000" dirty="0"/>
          </a:p>
          <a:p>
            <a:pPr lvl="1">
              <a:lnSpc>
                <a:spcPct val="90000"/>
              </a:lnSpc>
            </a:pPr>
            <a:endParaRPr lang="fr-FR" sz="1800" dirty="0"/>
          </a:p>
          <a:p>
            <a:pPr lvl="1">
              <a:lnSpc>
                <a:spcPct val="90000"/>
              </a:lnSpc>
            </a:pPr>
            <a:endParaRPr lang="fr-FR" sz="1800" dirty="0"/>
          </a:p>
          <a:p>
            <a:pPr lvl="1">
              <a:lnSpc>
                <a:spcPct val="90000"/>
              </a:lnSpc>
            </a:pPr>
            <a:endParaRPr lang="fr-FR" sz="1800" dirty="0"/>
          </a:p>
          <a:p>
            <a:pPr lvl="1">
              <a:lnSpc>
                <a:spcPct val="90000"/>
              </a:lnSpc>
            </a:pPr>
            <a:r>
              <a:rPr lang="fr-FR" sz="1800" b="1" kern="1200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800" dirty="0"/>
              <a:t> signifie que la visibilité des membres de la classe mère est inchangée dans la classe fille</a:t>
            </a:r>
          </a:p>
          <a:p>
            <a:pPr lvl="1">
              <a:lnSpc>
                <a:spcPct val="90000"/>
              </a:lnSpc>
            </a:pPr>
            <a:r>
              <a:rPr lang="fr-FR" sz="1800" dirty="0"/>
              <a:t>Il est possible d’utiliser </a:t>
            </a:r>
            <a:r>
              <a:rPr lang="fr-FR" sz="18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fr-FR" sz="1800" dirty="0"/>
              <a:t> ou </a:t>
            </a:r>
            <a:r>
              <a:rPr lang="fr-FR" sz="18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fr-FR" sz="1800" dirty="0"/>
              <a:t> pour changer la visibilité des membres de la classe mère</a:t>
            </a:r>
          </a:p>
          <a:p>
            <a:pPr lvl="2">
              <a:lnSpc>
                <a:spcPct val="90000"/>
              </a:lnSpc>
            </a:pPr>
            <a:r>
              <a:rPr lang="fr-FR" sz="1600" dirty="0"/>
              <a:t>Cela est rarement utilisé</a:t>
            </a:r>
          </a:p>
          <a:p>
            <a:endParaRPr lang="fr-FR" sz="24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12" name="Espace réservé du texte 1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/>
          </a:bodyPr>
          <a:lstStyle/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Définition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Trois types d’héritage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Construction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3924300" y="1625554"/>
            <a:ext cx="3297220" cy="1073242"/>
          </a:xfrm>
          <a:prstGeom prst="roundRect">
            <a:avLst>
              <a:gd name="adj" fmla="val 9972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CMaFille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CMaMere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4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[…]</a:t>
            </a:r>
            <a:endParaRPr lang="fr-FR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37700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Héritage des membres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0975" indent="-180975"/>
            <a:r>
              <a:rPr lang="fr-FR" sz="1600" dirty="0"/>
              <a:t>Tableau de visibilité des membres de la classe mère dans la classe fille</a:t>
            </a:r>
          </a:p>
          <a:p>
            <a:endParaRPr lang="fr-FR" sz="160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Benjamin ALBOUY-KISSI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59" name="Espace réservé du texte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Héritage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Définition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Trois types d’héritage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Construction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Redéfinition de membres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Masquage de noms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Bilan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4572000" y="2421731"/>
            <a:ext cx="4190999" cy="2436019"/>
          </a:xfrm>
          <a:custGeom>
            <a:avLst/>
            <a:gdLst>
              <a:gd name="connsiteX0" fmla="*/ 0 w 3779043"/>
              <a:gd name="connsiteY0" fmla="*/ 600075 h 2428875"/>
              <a:gd name="connsiteX1" fmla="*/ 0 w 3779043"/>
              <a:gd name="connsiteY1" fmla="*/ 2428875 h 2428875"/>
              <a:gd name="connsiteX2" fmla="*/ 3779043 w 3779043"/>
              <a:gd name="connsiteY2" fmla="*/ 2428875 h 2428875"/>
              <a:gd name="connsiteX3" fmla="*/ 3771900 w 3779043"/>
              <a:gd name="connsiteY3" fmla="*/ 0 h 2428875"/>
              <a:gd name="connsiteX4" fmla="*/ 935831 w 3779043"/>
              <a:gd name="connsiteY4" fmla="*/ 0 h 2428875"/>
              <a:gd name="connsiteX5" fmla="*/ 942975 w 3779043"/>
              <a:gd name="connsiteY5" fmla="*/ 600075 h 2428875"/>
              <a:gd name="connsiteX6" fmla="*/ 0 w 3779043"/>
              <a:gd name="connsiteY6" fmla="*/ 600075 h 2428875"/>
              <a:gd name="connsiteX0" fmla="*/ 0 w 4207938"/>
              <a:gd name="connsiteY0" fmla="*/ 607198 h 2428875"/>
              <a:gd name="connsiteX1" fmla="*/ 428895 w 4207938"/>
              <a:gd name="connsiteY1" fmla="*/ 2428875 h 2428875"/>
              <a:gd name="connsiteX2" fmla="*/ 4207938 w 4207938"/>
              <a:gd name="connsiteY2" fmla="*/ 2428875 h 2428875"/>
              <a:gd name="connsiteX3" fmla="*/ 4200795 w 4207938"/>
              <a:gd name="connsiteY3" fmla="*/ 0 h 2428875"/>
              <a:gd name="connsiteX4" fmla="*/ 1364726 w 4207938"/>
              <a:gd name="connsiteY4" fmla="*/ 0 h 2428875"/>
              <a:gd name="connsiteX5" fmla="*/ 1371870 w 4207938"/>
              <a:gd name="connsiteY5" fmla="*/ 600075 h 2428875"/>
              <a:gd name="connsiteX6" fmla="*/ 0 w 4207938"/>
              <a:gd name="connsiteY6" fmla="*/ 607198 h 2428875"/>
              <a:gd name="connsiteX0" fmla="*/ 0 w 4207938"/>
              <a:gd name="connsiteY0" fmla="*/ 607198 h 2428875"/>
              <a:gd name="connsiteX1" fmla="*/ 14296 w 4207938"/>
              <a:gd name="connsiteY1" fmla="*/ 2428875 h 2428875"/>
              <a:gd name="connsiteX2" fmla="*/ 4207938 w 4207938"/>
              <a:gd name="connsiteY2" fmla="*/ 2428875 h 2428875"/>
              <a:gd name="connsiteX3" fmla="*/ 4200795 w 4207938"/>
              <a:gd name="connsiteY3" fmla="*/ 0 h 2428875"/>
              <a:gd name="connsiteX4" fmla="*/ 1364726 w 4207938"/>
              <a:gd name="connsiteY4" fmla="*/ 0 h 2428875"/>
              <a:gd name="connsiteX5" fmla="*/ 1371870 w 4207938"/>
              <a:gd name="connsiteY5" fmla="*/ 600075 h 2428875"/>
              <a:gd name="connsiteX6" fmla="*/ 0 w 4207938"/>
              <a:gd name="connsiteY6" fmla="*/ 607198 h 2428875"/>
              <a:gd name="connsiteX0" fmla="*/ 0 w 4193642"/>
              <a:gd name="connsiteY0" fmla="*/ 600075 h 2428875"/>
              <a:gd name="connsiteX1" fmla="*/ 0 w 4193642"/>
              <a:gd name="connsiteY1" fmla="*/ 2428875 h 2428875"/>
              <a:gd name="connsiteX2" fmla="*/ 4193642 w 4193642"/>
              <a:gd name="connsiteY2" fmla="*/ 2428875 h 2428875"/>
              <a:gd name="connsiteX3" fmla="*/ 4186499 w 4193642"/>
              <a:gd name="connsiteY3" fmla="*/ 0 h 2428875"/>
              <a:gd name="connsiteX4" fmla="*/ 1350430 w 4193642"/>
              <a:gd name="connsiteY4" fmla="*/ 0 h 2428875"/>
              <a:gd name="connsiteX5" fmla="*/ 1357574 w 4193642"/>
              <a:gd name="connsiteY5" fmla="*/ 600075 h 2428875"/>
              <a:gd name="connsiteX6" fmla="*/ 0 w 4193642"/>
              <a:gd name="connsiteY6" fmla="*/ 600075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3642" h="2428875">
                <a:moveTo>
                  <a:pt x="0" y="600075"/>
                </a:moveTo>
                <a:lnTo>
                  <a:pt x="0" y="2428875"/>
                </a:lnTo>
                <a:lnTo>
                  <a:pt x="4193642" y="2428875"/>
                </a:lnTo>
                <a:lnTo>
                  <a:pt x="4186499" y="0"/>
                </a:lnTo>
                <a:lnTo>
                  <a:pt x="1350430" y="0"/>
                </a:lnTo>
                <a:cubicBezTo>
                  <a:pt x="1352811" y="200025"/>
                  <a:pt x="1355193" y="400050"/>
                  <a:pt x="1357574" y="600075"/>
                </a:cubicBezTo>
                <a:lnTo>
                  <a:pt x="0" y="600075"/>
                </a:lnTo>
                <a:close/>
              </a:path>
            </a:pathLst>
          </a:custGeom>
          <a:solidFill>
            <a:schemeClr val="lt2"/>
          </a:solidFill>
          <a:ln>
            <a:solidFill>
              <a:schemeClr val="bg2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196" name="AutoShape 44"/>
          <p:cNvSpPr>
            <a:spLocks noChangeArrowheads="1"/>
          </p:cNvSpPr>
          <p:nvPr/>
        </p:nvSpPr>
        <p:spPr bwMode="auto">
          <a:xfrm>
            <a:off x="2667000" y="3028950"/>
            <a:ext cx="6096000" cy="609600"/>
          </a:xfrm>
          <a:prstGeom prst="roundRect">
            <a:avLst>
              <a:gd name="adj" fmla="val 9972"/>
            </a:avLst>
          </a:prstGeom>
          <a:solidFill>
            <a:schemeClr val="bg2"/>
          </a:solidFill>
          <a:ln>
            <a:solidFill>
              <a:schemeClr val="tx2"/>
            </a:solidFill>
            <a:headEnd/>
            <a:tailEnd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fr-FR" sz="12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3324" name="Group 5"/>
          <p:cNvGrpSpPr>
            <a:grpSpLocks/>
          </p:cNvGrpSpPr>
          <p:nvPr/>
        </p:nvGrpSpPr>
        <p:grpSpPr bwMode="auto">
          <a:xfrm>
            <a:off x="4572000" y="1809750"/>
            <a:ext cx="4191000" cy="3048000"/>
            <a:chOff x="1392" y="880"/>
            <a:chExt cx="3408" cy="2560"/>
          </a:xfrm>
        </p:grpSpPr>
        <p:sp>
          <p:nvSpPr>
            <p:cNvPr id="13330" name="Rectangle 6"/>
            <p:cNvSpPr>
              <a:spLocks noChangeArrowheads="1"/>
            </p:cNvSpPr>
            <p:nvPr/>
          </p:nvSpPr>
          <p:spPr bwMode="auto">
            <a:xfrm>
              <a:off x="4032" y="2928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31" name="Rectangle 7"/>
            <p:cNvSpPr>
              <a:spLocks noChangeArrowheads="1"/>
            </p:cNvSpPr>
            <p:nvPr/>
          </p:nvSpPr>
          <p:spPr bwMode="auto">
            <a:xfrm>
              <a:off x="3264" y="2928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2" name="Rectangle 8"/>
            <p:cNvSpPr>
              <a:spLocks noChangeArrowheads="1"/>
            </p:cNvSpPr>
            <p:nvPr/>
          </p:nvSpPr>
          <p:spPr bwMode="auto">
            <a:xfrm>
              <a:off x="2496" y="2928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3" name="Rectangle 9"/>
            <p:cNvSpPr>
              <a:spLocks noChangeArrowheads="1"/>
            </p:cNvSpPr>
            <p:nvPr/>
          </p:nvSpPr>
          <p:spPr bwMode="auto">
            <a:xfrm>
              <a:off x="1728" y="2928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4" name="Rectangle 10"/>
            <p:cNvSpPr>
              <a:spLocks noChangeArrowheads="1"/>
            </p:cNvSpPr>
            <p:nvPr/>
          </p:nvSpPr>
          <p:spPr bwMode="auto">
            <a:xfrm>
              <a:off x="4032" y="2416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35" name="Rectangle 11"/>
            <p:cNvSpPr>
              <a:spLocks noChangeArrowheads="1"/>
            </p:cNvSpPr>
            <p:nvPr/>
          </p:nvSpPr>
          <p:spPr bwMode="auto">
            <a:xfrm>
              <a:off x="3264" y="2416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6" name="Rectangle 12"/>
            <p:cNvSpPr>
              <a:spLocks noChangeArrowheads="1"/>
            </p:cNvSpPr>
            <p:nvPr/>
          </p:nvSpPr>
          <p:spPr bwMode="auto">
            <a:xfrm>
              <a:off x="2496" y="2416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7" name="Rectangle 13"/>
            <p:cNvSpPr>
              <a:spLocks noChangeArrowheads="1"/>
            </p:cNvSpPr>
            <p:nvPr/>
          </p:nvSpPr>
          <p:spPr bwMode="auto">
            <a:xfrm>
              <a:off x="1728" y="2416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38" name="Rectangle 14"/>
            <p:cNvSpPr>
              <a:spLocks noChangeArrowheads="1"/>
            </p:cNvSpPr>
            <p:nvPr/>
          </p:nvSpPr>
          <p:spPr bwMode="auto">
            <a:xfrm>
              <a:off x="4032" y="1904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endParaRPr lang="fr-FR" sz="1100">
                <a:solidFill>
                  <a:srgbClr val="0000FF"/>
                </a:solidFill>
                <a:latin typeface="Consolas" panose="020B0609020204030204" pitchFamily="49" charset="0"/>
                <a:cs typeface="Courier New" pitchFamily="49" charset="0"/>
              </a:endParaRPr>
            </a:p>
          </p:txBody>
        </p:sp>
        <p:sp>
          <p:nvSpPr>
            <p:cNvPr id="13339" name="Rectangle 15"/>
            <p:cNvSpPr>
              <a:spLocks noChangeArrowheads="1"/>
            </p:cNvSpPr>
            <p:nvPr/>
          </p:nvSpPr>
          <p:spPr bwMode="auto">
            <a:xfrm>
              <a:off x="3264" y="1904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40" name="Rectangle 16"/>
            <p:cNvSpPr>
              <a:spLocks noChangeArrowheads="1"/>
            </p:cNvSpPr>
            <p:nvPr/>
          </p:nvSpPr>
          <p:spPr bwMode="auto">
            <a:xfrm>
              <a:off x="2496" y="1904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</a:p>
          </p:txBody>
        </p:sp>
        <p:sp>
          <p:nvSpPr>
            <p:cNvPr id="13341" name="Rectangle 17"/>
            <p:cNvSpPr>
              <a:spLocks noChangeArrowheads="1"/>
            </p:cNvSpPr>
            <p:nvPr/>
          </p:nvSpPr>
          <p:spPr bwMode="auto">
            <a:xfrm>
              <a:off x="1728" y="1904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</a:p>
          </p:txBody>
        </p:sp>
        <p:sp>
          <p:nvSpPr>
            <p:cNvPr id="13342" name="Rectangle 18"/>
            <p:cNvSpPr>
              <a:spLocks noChangeArrowheads="1"/>
            </p:cNvSpPr>
            <p:nvPr/>
          </p:nvSpPr>
          <p:spPr bwMode="auto">
            <a:xfrm rot="10800000">
              <a:off x="1392" y="1904"/>
              <a:ext cx="336" cy="1536"/>
            </a:xfrm>
            <a:prstGeom prst="rect">
              <a:avLst/>
            </a:prstGeom>
            <a:solidFill>
              <a:schemeClr val="bg2"/>
            </a:solidFill>
            <a:ln w="28575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eaVert"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Type d’héritage</a:t>
              </a:r>
            </a:p>
          </p:txBody>
        </p:sp>
        <p:sp>
          <p:nvSpPr>
            <p:cNvPr id="13343" name="Rectangle 19"/>
            <p:cNvSpPr>
              <a:spLocks noChangeArrowheads="1"/>
            </p:cNvSpPr>
            <p:nvPr/>
          </p:nvSpPr>
          <p:spPr bwMode="auto">
            <a:xfrm>
              <a:off x="4032" y="1392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44" name="Rectangle 20"/>
            <p:cNvSpPr>
              <a:spLocks noChangeArrowheads="1"/>
            </p:cNvSpPr>
            <p:nvPr/>
          </p:nvSpPr>
          <p:spPr bwMode="auto">
            <a:xfrm>
              <a:off x="3264" y="1392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 err="1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45" name="Rectangle 21"/>
            <p:cNvSpPr>
              <a:spLocks noChangeArrowheads="1"/>
            </p:cNvSpPr>
            <p:nvPr/>
          </p:nvSpPr>
          <p:spPr bwMode="auto">
            <a:xfrm>
              <a:off x="2496" y="1392"/>
              <a:ext cx="768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050" b="1" dirty="0">
                  <a:solidFill>
                    <a:srgbClr val="569CD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</a:p>
          </p:txBody>
        </p:sp>
        <p:sp>
          <p:nvSpPr>
            <p:cNvPr id="13346" name="Rectangle 22"/>
            <p:cNvSpPr>
              <a:spLocks noChangeArrowheads="1"/>
            </p:cNvSpPr>
            <p:nvPr/>
          </p:nvSpPr>
          <p:spPr bwMode="auto">
            <a:xfrm>
              <a:off x="2496" y="880"/>
              <a:ext cx="2304" cy="512"/>
            </a:xfrm>
            <a:prstGeom prst="rect">
              <a:avLst/>
            </a:prstGeom>
            <a:solidFill>
              <a:schemeClr val="bg2"/>
            </a:solidFill>
            <a:ln w="28575"/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SzPct val="70000"/>
              </a:pPr>
              <a:r>
                <a:rPr lang="fr-FR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Visibilité des membres de la classe mère</a:t>
              </a:r>
            </a:p>
          </p:txBody>
        </p:sp>
        <p:sp>
          <p:nvSpPr>
            <p:cNvPr id="13347" name="Line 23"/>
            <p:cNvSpPr>
              <a:spLocks noChangeShapeType="1"/>
            </p:cNvSpPr>
            <p:nvPr/>
          </p:nvSpPr>
          <p:spPr bwMode="auto">
            <a:xfrm>
              <a:off x="3264" y="1392"/>
              <a:ext cx="0" cy="204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48" name="Line 24"/>
            <p:cNvSpPr>
              <a:spLocks noChangeShapeType="1"/>
            </p:cNvSpPr>
            <p:nvPr/>
          </p:nvSpPr>
          <p:spPr bwMode="auto">
            <a:xfrm>
              <a:off x="4032" y="1392"/>
              <a:ext cx="0" cy="2048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49" name="Line 25"/>
            <p:cNvSpPr>
              <a:spLocks noChangeShapeType="1"/>
            </p:cNvSpPr>
            <p:nvPr/>
          </p:nvSpPr>
          <p:spPr bwMode="auto">
            <a:xfrm>
              <a:off x="2496" y="1392"/>
              <a:ext cx="2304" cy="0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0" name="Line 26"/>
            <p:cNvSpPr>
              <a:spLocks noChangeShapeType="1"/>
            </p:cNvSpPr>
            <p:nvPr/>
          </p:nvSpPr>
          <p:spPr bwMode="auto">
            <a:xfrm>
              <a:off x="1728" y="1904"/>
              <a:ext cx="0" cy="1536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1" name="Line 27"/>
            <p:cNvSpPr>
              <a:spLocks noChangeShapeType="1"/>
            </p:cNvSpPr>
            <p:nvPr/>
          </p:nvSpPr>
          <p:spPr bwMode="auto">
            <a:xfrm>
              <a:off x="1728" y="2416"/>
              <a:ext cx="30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2" name="Line 28"/>
            <p:cNvSpPr>
              <a:spLocks noChangeShapeType="1"/>
            </p:cNvSpPr>
            <p:nvPr/>
          </p:nvSpPr>
          <p:spPr bwMode="auto">
            <a:xfrm>
              <a:off x="1728" y="2928"/>
              <a:ext cx="3072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3" name="Line 29"/>
            <p:cNvSpPr>
              <a:spLocks noChangeShapeType="1"/>
            </p:cNvSpPr>
            <p:nvPr/>
          </p:nvSpPr>
          <p:spPr bwMode="auto">
            <a:xfrm>
              <a:off x="4800" y="2416"/>
              <a:ext cx="0" cy="512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4" name="Line 30"/>
            <p:cNvSpPr>
              <a:spLocks noChangeShapeType="1"/>
            </p:cNvSpPr>
            <p:nvPr/>
          </p:nvSpPr>
          <p:spPr bwMode="auto">
            <a:xfrm>
              <a:off x="4800" y="2928"/>
              <a:ext cx="0" cy="512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5" name="Line 31"/>
            <p:cNvSpPr>
              <a:spLocks noChangeShapeType="1"/>
            </p:cNvSpPr>
            <p:nvPr/>
          </p:nvSpPr>
          <p:spPr bwMode="auto">
            <a:xfrm>
              <a:off x="4032" y="2416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6" name="Line 32"/>
            <p:cNvSpPr>
              <a:spLocks noChangeShapeType="1"/>
            </p:cNvSpPr>
            <p:nvPr/>
          </p:nvSpPr>
          <p:spPr bwMode="auto">
            <a:xfrm flipV="1">
              <a:off x="4032" y="2416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7" name="Line 33"/>
            <p:cNvSpPr>
              <a:spLocks noChangeShapeType="1"/>
            </p:cNvSpPr>
            <p:nvPr/>
          </p:nvSpPr>
          <p:spPr bwMode="auto">
            <a:xfrm flipV="1">
              <a:off x="4032" y="2928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8" name="Line 34"/>
            <p:cNvSpPr>
              <a:spLocks noChangeShapeType="1"/>
            </p:cNvSpPr>
            <p:nvPr/>
          </p:nvSpPr>
          <p:spPr bwMode="auto">
            <a:xfrm>
              <a:off x="4032" y="2928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59" name="Line 35"/>
            <p:cNvSpPr>
              <a:spLocks noChangeShapeType="1"/>
            </p:cNvSpPr>
            <p:nvPr/>
          </p:nvSpPr>
          <p:spPr bwMode="auto">
            <a:xfrm>
              <a:off x="2496" y="1392"/>
              <a:ext cx="0" cy="2048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60" name="Line 36"/>
            <p:cNvSpPr>
              <a:spLocks noChangeShapeType="1"/>
            </p:cNvSpPr>
            <p:nvPr/>
          </p:nvSpPr>
          <p:spPr bwMode="auto">
            <a:xfrm>
              <a:off x="4800" y="1392"/>
              <a:ext cx="0" cy="1024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61" name="Line 37"/>
            <p:cNvSpPr>
              <a:spLocks noChangeShapeType="1"/>
            </p:cNvSpPr>
            <p:nvPr/>
          </p:nvSpPr>
          <p:spPr bwMode="auto">
            <a:xfrm>
              <a:off x="1728" y="1904"/>
              <a:ext cx="3072" cy="0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62" name="Line 38"/>
            <p:cNvSpPr>
              <a:spLocks noChangeShapeType="1"/>
            </p:cNvSpPr>
            <p:nvPr/>
          </p:nvSpPr>
          <p:spPr bwMode="auto">
            <a:xfrm>
              <a:off x="1728" y="3440"/>
              <a:ext cx="3072" cy="0"/>
            </a:xfrm>
            <a:prstGeom prst="line">
              <a:avLst/>
            </a:prstGeom>
            <a:ln>
              <a:headEnd/>
              <a:tailE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63" name="Line 39"/>
            <p:cNvSpPr>
              <a:spLocks noChangeShapeType="1"/>
            </p:cNvSpPr>
            <p:nvPr/>
          </p:nvSpPr>
          <p:spPr bwMode="auto">
            <a:xfrm>
              <a:off x="4032" y="1904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  <p:sp>
          <p:nvSpPr>
            <p:cNvPr id="13364" name="Line 40"/>
            <p:cNvSpPr>
              <a:spLocks noChangeShapeType="1"/>
            </p:cNvSpPr>
            <p:nvPr/>
          </p:nvSpPr>
          <p:spPr bwMode="auto">
            <a:xfrm flipV="1">
              <a:off x="4032" y="1904"/>
              <a:ext cx="768" cy="512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fr-FR" sz="1400">
                <a:latin typeface="Consolas" panose="020B0609020204030204" pitchFamily="49" charset="0"/>
              </a:endParaRPr>
            </a:p>
          </p:txBody>
        </p:sp>
      </p:grpSp>
      <p:sp>
        <p:nvSpPr>
          <p:cNvPr id="49193" name="AutoShape 41"/>
          <p:cNvSpPr>
            <a:spLocks noChangeArrowheads="1"/>
          </p:cNvSpPr>
          <p:nvPr/>
        </p:nvSpPr>
        <p:spPr bwMode="auto">
          <a:xfrm>
            <a:off x="2667000" y="3028950"/>
            <a:ext cx="1800359" cy="609600"/>
          </a:xfrm>
          <a:prstGeom prst="roundRect">
            <a:avLst>
              <a:gd name="adj" fmla="val 997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CMaFille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CMaMere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{};</a:t>
            </a:r>
            <a:endParaRPr lang="fr-F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194" name="AutoShape 42"/>
          <p:cNvSpPr>
            <a:spLocks noChangeArrowheads="1"/>
          </p:cNvSpPr>
          <p:nvPr/>
        </p:nvSpPr>
        <p:spPr bwMode="auto">
          <a:xfrm>
            <a:off x="2667000" y="3638550"/>
            <a:ext cx="1800359" cy="609600"/>
          </a:xfrm>
          <a:prstGeom prst="roundRect">
            <a:avLst>
              <a:gd name="adj" fmla="val 997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CMaFille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CMaMere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195" name="AutoShape 43"/>
          <p:cNvSpPr>
            <a:spLocks noChangeArrowheads="1"/>
          </p:cNvSpPr>
          <p:nvPr/>
        </p:nvSpPr>
        <p:spPr bwMode="auto">
          <a:xfrm>
            <a:off x="2667000" y="4248150"/>
            <a:ext cx="1800359" cy="609600"/>
          </a:xfrm>
          <a:prstGeom prst="roundRect">
            <a:avLst>
              <a:gd name="adj" fmla="val 997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5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CMaFille</a:t>
            </a: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5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05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CMaMere</a:t>
            </a:r>
            <a:r>
              <a:rPr lang="fr-FR" sz="105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{};</a:t>
            </a: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197" name="AutoShape 45"/>
          <p:cNvSpPr>
            <a:spLocks noChangeArrowheads="1"/>
          </p:cNvSpPr>
          <p:nvPr/>
        </p:nvSpPr>
        <p:spPr bwMode="auto">
          <a:xfrm>
            <a:off x="2327553" y="1412080"/>
            <a:ext cx="1357648" cy="1616870"/>
          </a:xfrm>
          <a:prstGeom prst="roundRect">
            <a:avLst>
              <a:gd name="adj" fmla="val 4801"/>
            </a:avLst>
          </a:prstGeom>
          <a:solidFill>
            <a:schemeClr val="lt2"/>
          </a:solidFill>
          <a:ln>
            <a:solidFill>
              <a:schemeClr val="bg2"/>
            </a:solidFill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CMaMere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m_nPub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m_nProt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m_nPriv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>
            <a:off x="3887273" y="1477565"/>
            <a:ext cx="2361127" cy="315515"/>
          </a:xfrm>
          <a:prstGeom prst="wedgeRoundRectCallout">
            <a:avLst>
              <a:gd name="adj1" fmla="val -63648"/>
              <a:gd name="adj2" fmla="val 133019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Privé</a:t>
            </a:r>
            <a:r>
              <a:rPr lang="fr-FR" sz="1200" dirty="0"/>
              <a:t> dans la classe fille</a:t>
            </a:r>
          </a:p>
        </p:txBody>
      </p:sp>
      <p:sp>
        <p:nvSpPr>
          <p:cNvPr id="2" name="AutoShape 8"/>
          <p:cNvSpPr>
            <a:spLocks noChangeArrowheads="1"/>
          </p:cNvSpPr>
          <p:nvPr/>
        </p:nvSpPr>
        <p:spPr bwMode="auto">
          <a:xfrm>
            <a:off x="3887273" y="2337196"/>
            <a:ext cx="1888901" cy="427434"/>
          </a:xfrm>
          <a:prstGeom prst="wedgeRoundRectCallout">
            <a:avLst>
              <a:gd name="adj1" fmla="val -64583"/>
              <a:gd name="adj2" fmla="val 32731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Inaccessible</a:t>
            </a:r>
            <a:r>
              <a:rPr lang="fr-FR" sz="1200" dirty="0"/>
              <a:t> dans la classe fille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3887273" y="1907380"/>
            <a:ext cx="2243070" cy="315516"/>
          </a:xfrm>
          <a:prstGeom prst="wedgeRoundRectCallout">
            <a:avLst>
              <a:gd name="adj1" fmla="val -61880"/>
              <a:gd name="adj2" fmla="val 103963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Privé</a:t>
            </a:r>
            <a:r>
              <a:rPr lang="fr-FR" sz="1200" dirty="0"/>
              <a:t> dans la classe fille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3887273" y="1477565"/>
            <a:ext cx="2361127" cy="315515"/>
          </a:xfrm>
          <a:prstGeom prst="wedgeRoundRectCallout">
            <a:avLst>
              <a:gd name="adj1" fmla="val -63648"/>
              <a:gd name="adj2" fmla="val 133019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Public</a:t>
            </a:r>
            <a:r>
              <a:rPr lang="fr-FR" sz="1200" dirty="0"/>
              <a:t> dans la classe fille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887273" y="1477565"/>
            <a:ext cx="2361127" cy="315515"/>
          </a:xfrm>
          <a:prstGeom prst="wedgeRoundRectCallout">
            <a:avLst>
              <a:gd name="adj1" fmla="val -63648"/>
              <a:gd name="adj2" fmla="val 133019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Protégé</a:t>
            </a:r>
            <a:r>
              <a:rPr lang="fr-FR" sz="1200" dirty="0"/>
              <a:t> dans la classe fille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887273" y="1907380"/>
            <a:ext cx="2243070" cy="315516"/>
          </a:xfrm>
          <a:prstGeom prst="wedgeRoundRectCallout">
            <a:avLst>
              <a:gd name="adj1" fmla="val -61569"/>
              <a:gd name="adj2" fmla="val 103963"/>
              <a:gd name="adj3" fmla="val 16667"/>
            </a:avLst>
          </a:prstGeom>
          <a:ln>
            <a:headEnd/>
            <a:tailEnd/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200" b="1" dirty="0"/>
              <a:t>Protégé</a:t>
            </a:r>
            <a:r>
              <a:rPr lang="fr-FR" sz="1200" dirty="0"/>
              <a:t> dans la classe fille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97B3D57-3FBA-268D-4ECB-5D614A06A22C}"/>
              </a:ext>
            </a:extLst>
          </p:cNvPr>
          <p:cNvGrpSpPr/>
          <p:nvPr/>
        </p:nvGrpSpPr>
        <p:grpSpPr>
          <a:xfrm>
            <a:off x="316596" y="197289"/>
            <a:ext cx="1066800" cy="815320"/>
            <a:chOff x="6096000" y="3090658"/>
            <a:chExt cx="2414045" cy="1844975"/>
          </a:xfrm>
          <a:effectLst>
            <a:outerShdw blurRad="63500" dist="12700" dir="19800000" sx="110000" sy="110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4" descr="C:\Users\bealbouy.IUT\AppData\Local\Microsoft\Windows\Temporary Internet Files\Content.IE5\X5O95IQ7\MP900321162[1].jpg">
              <a:extLst>
                <a:ext uri="{FF2B5EF4-FFF2-40B4-BE49-F238E27FC236}">
                  <a16:creationId xmlns:a16="http://schemas.microsoft.com/office/drawing/2014/main" id="{6EC76704-1717-F40A-DFC6-0BD5B12DF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3643608"/>
              <a:ext cx="1655560" cy="129202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bealbouy.IUT\AppData\Local\Microsoft\Windows\Temporary Internet Files\Content.IE5\FNQSHMVE\MP900386714[1].jpg">
              <a:extLst>
                <a:ext uri="{FF2B5EF4-FFF2-40B4-BE49-F238E27FC236}">
                  <a16:creationId xmlns:a16="http://schemas.microsoft.com/office/drawing/2014/main" id="{1D3DEA01-EB0C-C59D-C9A3-2F5667D381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21026114" flipH="1">
              <a:off x="7157282" y="3090658"/>
              <a:ext cx="1352763" cy="8779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radiation">
            <a:hlinkClick r:id="" action="ppaction://media"/>
            <a:extLst>
              <a:ext uri="{FF2B5EF4-FFF2-40B4-BE49-F238E27FC236}">
                <a16:creationId xmlns:a16="http://schemas.microsoft.com/office/drawing/2014/main" id="{DED774AC-A135-1A41-92C7-4B7A654EA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721" y="4421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2686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21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3.33333E-6 0.11875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4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9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1875 L -3.33333E-6 0.23704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9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3687 L -3.33333E-6 7.10155E-7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8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7" presetClass="emph" presetSubtype="0" repeatCount="4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125" autoRev="1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1" dur="125" autoRev="1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2" dur="125" autoRev="1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25" autoRev="1" fill="hold"/>
                                        <p:tgtEl>
                                          <p:spTgt spid="49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9196" grpId="0" animBg="1"/>
      <p:bldP spid="49196" grpId="1" animBg="1"/>
      <p:bldP spid="49196" grpId="2" animBg="1"/>
      <p:bldP spid="49196" grpId="3" animBg="1"/>
      <p:bldP spid="49193" grpId="0"/>
      <p:bldP spid="49193" grpId="1"/>
      <p:bldP spid="49193" grpId="2"/>
      <p:bldP spid="49194" grpId="0"/>
      <p:bldP spid="49194" grpId="1"/>
      <p:bldP spid="49195" grpId="0"/>
      <p:bldP spid="49195" grpId="1"/>
      <p:bldP spid="49197" grpId="0" animBg="1"/>
      <p:bldP spid="141320" grpId="0" animBg="1"/>
      <p:bldP spid="141320" grpId="1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</p:bld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1_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5908</TotalTime>
  <Words>2792</Words>
  <Application>Microsoft Office PowerPoint</Application>
  <PresentationFormat>Affichage à l'écran (16:9)</PresentationFormat>
  <Paragraphs>717</Paragraphs>
  <Slides>33</Slides>
  <Notes>10</Notes>
  <HiddenSlides>0</HiddenSlides>
  <MMClips>19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Consolas</vt:lpstr>
      <vt:lpstr>Consolas</vt:lpstr>
      <vt:lpstr>Courier New</vt:lpstr>
      <vt:lpstr>Segoe UI</vt:lpstr>
      <vt:lpstr>Segoe UI Symbol</vt:lpstr>
      <vt:lpstr>ThèmeCours</vt:lpstr>
      <vt:lpstr>ThèmeCours - Sondage</vt:lpstr>
      <vt:lpstr>ThèmeCours - Vide</vt:lpstr>
      <vt:lpstr>1_ThèmeCours - Sondage</vt:lpstr>
      <vt:lpstr>Présentation PowerPoint</vt:lpstr>
      <vt:lpstr>Héritage</vt:lpstr>
      <vt:lpstr>Héritage</vt:lpstr>
      <vt:lpstr>Présentation PowerPoint</vt:lpstr>
      <vt:lpstr>L’héritage</vt:lpstr>
      <vt:lpstr>L’héritage</vt:lpstr>
      <vt:lpstr>L’héritage</vt:lpstr>
      <vt:lpstr>L’héritage - syntaxe</vt:lpstr>
      <vt:lpstr>Héritage des membres</vt:lpstr>
      <vt:lpstr>Héritage et interfaces</vt:lpstr>
      <vt:lpstr>Constructeurs et héritage</vt:lpstr>
      <vt:lpstr>L’héritage – construction</vt:lpstr>
      <vt:lpstr>L’héritage – construction</vt:lpstr>
      <vt:lpstr>Redéfinition de fonctions membres</vt:lpstr>
      <vt:lpstr>Redéfinition de fonctions membres</vt:lpstr>
      <vt:lpstr>Redéfinition de fonctions membres</vt:lpstr>
      <vt:lpstr>Redéfinition de fonctions membres</vt:lpstr>
      <vt:lpstr>Masquage de nom</vt:lpstr>
      <vt:lpstr>Masquage de nom</vt:lpstr>
      <vt:lpstr>Sondage 1/7</vt:lpstr>
      <vt:lpstr>Sondage 2/7</vt:lpstr>
      <vt:lpstr>Sondage 3/7</vt:lpstr>
      <vt:lpstr>Sondage 4/7</vt:lpstr>
      <vt:lpstr>Sondage 5/7</vt:lpstr>
      <vt:lpstr>Sondage 6/7</vt:lpstr>
      <vt:lpstr>Sondage 7/7</vt:lpstr>
      <vt:lpstr>En définitive</vt:lpstr>
      <vt:lpstr>Quand utiliser quoi ?</vt:lpstr>
      <vt:lpstr>Quand utiliser quoi ?</vt:lpstr>
      <vt:lpstr>Quand utiliser quoi ?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186</cp:revision>
  <cp:lastPrinted>1601-01-01T00:00:00Z</cp:lastPrinted>
  <dcterms:created xsi:type="dcterms:W3CDTF">2009-07-19T18:33:20Z</dcterms:created>
  <dcterms:modified xsi:type="dcterms:W3CDTF">2023-03-20T08:52:00Z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